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76" r:id="rId2"/>
    <p:sldId id="279" r:id="rId3"/>
    <p:sldId id="285" r:id="rId4"/>
    <p:sldId id="287" r:id="rId5"/>
    <p:sldId id="286"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7" r:id="rId25"/>
    <p:sldId id="306" r:id="rId26"/>
    <p:sldId id="308" r:id="rId27"/>
    <p:sldId id="309" r:id="rId28"/>
    <p:sldId id="311" r:id="rId29"/>
    <p:sldId id="312" r:id="rId30"/>
    <p:sldId id="313" r:id="rId31"/>
    <p:sldId id="314" r:id="rId32"/>
    <p:sldId id="315" r:id="rId33"/>
    <p:sldId id="316" r:id="rId34"/>
    <p:sldId id="318" r:id="rId35"/>
    <p:sldId id="317" r:id="rId36"/>
    <p:sldId id="319" r:id="rId37"/>
    <p:sldId id="320" r:id="rId38"/>
    <p:sldId id="321" r:id="rId39"/>
    <p:sldId id="322" r:id="rId40"/>
    <p:sldId id="323" r:id="rId41"/>
    <p:sldId id="324" r:id="rId42"/>
    <p:sldId id="325"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jsyen@gmail.com" initials="m" lastIdx="2" clrIdx="0">
    <p:extLst>
      <p:ext uri="{19B8F6BF-5375-455C-9EA6-DF929625EA0E}">
        <p15:presenceInfo xmlns:p15="http://schemas.microsoft.com/office/powerpoint/2012/main" userId="aefe212e751249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9"/>
    <a:srgbClr val="339EFB"/>
    <a:srgbClr val="4F9DF2"/>
    <a:srgbClr val="D7D7D8"/>
    <a:srgbClr val="EEEEEE"/>
    <a:srgbClr val="F0F0F0"/>
    <a:srgbClr val="EF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5" autoAdjust="0"/>
    <p:restoredTop sz="93884" autoAdjust="0"/>
  </p:normalViewPr>
  <p:slideViewPr>
    <p:cSldViewPr snapToGrid="0">
      <p:cViewPr>
        <p:scale>
          <a:sx n="87" d="100"/>
          <a:sy n="87" d="100"/>
        </p:scale>
        <p:origin x="-216" y="-9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6FF79-EA9C-4BA2-82C1-48F2EC6B4647}" type="datetimeFigureOut">
              <a:rPr lang="en-US" smtClean="0"/>
              <a:t>4/9/2021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A43442-AA32-453B-937D-55C4D3BC5D34}" type="slidenum">
              <a:rPr lang="en-US" smtClean="0"/>
              <a:t>‹#›</a:t>
            </a:fld>
            <a:endParaRPr lang="en-US"/>
          </a:p>
        </p:txBody>
      </p:sp>
    </p:spTree>
    <p:extLst>
      <p:ext uri="{BB962C8B-B14F-4D97-AF65-F5344CB8AC3E}">
        <p14:creationId xmlns:p14="http://schemas.microsoft.com/office/powerpoint/2010/main" val="362957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11</a:t>
            </a:fld>
            <a:endParaRPr lang="en-US"/>
          </a:p>
        </p:txBody>
      </p:sp>
    </p:spTree>
    <p:extLst>
      <p:ext uri="{BB962C8B-B14F-4D97-AF65-F5344CB8AC3E}">
        <p14:creationId xmlns:p14="http://schemas.microsoft.com/office/powerpoint/2010/main" val="1396849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20</a:t>
            </a:fld>
            <a:endParaRPr lang="en-US"/>
          </a:p>
        </p:txBody>
      </p:sp>
    </p:spTree>
    <p:extLst>
      <p:ext uri="{BB962C8B-B14F-4D97-AF65-F5344CB8AC3E}">
        <p14:creationId xmlns:p14="http://schemas.microsoft.com/office/powerpoint/2010/main" val="25333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21</a:t>
            </a:fld>
            <a:endParaRPr lang="en-US"/>
          </a:p>
        </p:txBody>
      </p:sp>
    </p:spTree>
    <p:extLst>
      <p:ext uri="{BB962C8B-B14F-4D97-AF65-F5344CB8AC3E}">
        <p14:creationId xmlns:p14="http://schemas.microsoft.com/office/powerpoint/2010/main" val="84845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22</a:t>
            </a:fld>
            <a:endParaRPr lang="en-US"/>
          </a:p>
        </p:txBody>
      </p:sp>
    </p:spTree>
    <p:extLst>
      <p:ext uri="{BB962C8B-B14F-4D97-AF65-F5344CB8AC3E}">
        <p14:creationId xmlns:p14="http://schemas.microsoft.com/office/powerpoint/2010/main" val="91559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23</a:t>
            </a:fld>
            <a:endParaRPr lang="en-US"/>
          </a:p>
        </p:txBody>
      </p:sp>
    </p:spTree>
    <p:extLst>
      <p:ext uri="{BB962C8B-B14F-4D97-AF65-F5344CB8AC3E}">
        <p14:creationId xmlns:p14="http://schemas.microsoft.com/office/powerpoint/2010/main" val="1228916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24</a:t>
            </a:fld>
            <a:endParaRPr lang="en-US"/>
          </a:p>
        </p:txBody>
      </p:sp>
    </p:spTree>
    <p:extLst>
      <p:ext uri="{BB962C8B-B14F-4D97-AF65-F5344CB8AC3E}">
        <p14:creationId xmlns:p14="http://schemas.microsoft.com/office/powerpoint/2010/main" val="2251976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25</a:t>
            </a:fld>
            <a:endParaRPr lang="en-US"/>
          </a:p>
        </p:txBody>
      </p:sp>
    </p:spTree>
    <p:extLst>
      <p:ext uri="{BB962C8B-B14F-4D97-AF65-F5344CB8AC3E}">
        <p14:creationId xmlns:p14="http://schemas.microsoft.com/office/powerpoint/2010/main" val="37801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26</a:t>
            </a:fld>
            <a:endParaRPr lang="en-US"/>
          </a:p>
        </p:txBody>
      </p:sp>
    </p:spTree>
    <p:extLst>
      <p:ext uri="{BB962C8B-B14F-4D97-AF65-F5344CB8AC3E}">
        <p14:creationId xmlns:p14="http://schemas.microsoft.com/office/powerpoint/2010/main" val="3634132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27</a:t>
            </a:fld>
            <a:endParaRPr lang="en-US"/>
          </a:p>
        </p:txBody>
      </p:sp>
    </p:spTree>
    <p:extLst>
      <p:ext uri="{BB962C8B-B14F-4D97-AF65-F5344CB8AC3E}">
        <p14:creationId xmlns:p14="http://schemas.microsoft.com/office/powerpoint/2010/main" val="2718470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28</a:t>
            </a:fld>
            <a:endParaRPr lang="en-US"/>
          </a:p>
        </p:txBody>
      </p:sp>
    </p:spTree>
    <p:extLst>
      <p:ext uri="{BB962C8B-B14F-4D97-AF65-F5344CB8AC3E}">
        <p14:creationId xmlns:p14="http://schemas.microsoft.com/office/powerpoint/2010/main" val="110993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29</a:t>
            </a:fld>
            <a:endParaRPr lang="en-US"/>
          </a:p>
        </p:txBody>
      </p:sp>
    </p:spTree>
    <p:extLst>
      <p:ext uri="{BB962C8B-B14F-4D97-AF65-F5344CB8AC3E}">
        <p14:creationId xmlns:p14="http://schemas.microsoft.com/office/powerpoint/2010/main" val="3315939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12</a:t>
            </a:fld>
            <a:endParaRPr lang="en-US"/>
          </a:p>
        </p:txBody>
      </p:sp>
    </p:spTree>
    <p:extLst>
      <p:ext uri="{BB962C8B-B14F-4D97-AF65-F5344CB8AC3E}">
        <p14:creationId xmlns:p14="http://schemas.microsoft.com/office/powerpoint/2010/main" val="3861766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30</a:t>
            </a:fld>
            <a:endParaRPr lang="en-US"/>
          </a:p>
        </p:txBody>
      </p:sp>
    </p:spTree>
    <p:extLst>
      <p:ext uri="{BB962C8B-B14F-4D97-AF65-F5344CB8AC3E}">
        <p14:creationId xmlns:p14="http://schemas.microsoft.com/office/powerpoint/2010/main" val="840628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31</a:t>
            </a:fld>
            <a:endParaRPr lang="en-US"/>
          </a:p>
        </p:txBody>
      </p:sp>
    </p:spTree>
    <p:extLst>
      <p:ext uri="{BB962C8B-B14F-4D97-AF65-F5344CB8AC3E}">
        <p14:creationId xmlns:p14="http://schemas.microsoft.com/office/powerpoint/2010/main" val="1316912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32</a:t>
            </a:fld>
            <a:endParaRPr lang="en-US"/>
          </a:p>
        </p:txBody>
      </p:sp>
    </p:spTree>
    <p:extLst>
      <p:ext uri="{BB962C8B-B14F-4D97-AF65-F5344CB8AC3E}">
        <p14:creationId xmlns:p14="http://schemas.microsoft.com/office/powerpoint/2010/main" val="848231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33</a:t>
            </a:fld>
            <a:endParaRPr lang="en-US"/>
          </a:p>
        </p:txBody>
      </p:sp>
    </p:spTree>
    <p:extLst>
      <p:ext uri="{BB962C8B-B14F-4D97-AF65-F5344CB8AC3E}">
        <p14:creationId xmlns:p14="http://schemas.microsoft.com/office/powerpoint/2010/main" val="2601481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34</a:t>
            </a:fld>
            <a:endParaRPr lang="en-US"/>
          </a:p>
        </p:txBody>
      </p:sp>
    </p:spTree>
    <p:extLst>
      <p:ext uri="{BB962C8B-B14F-4D97-AF65-F5344CB8AC3E}">
        <p14:creationId xmlns:p14="http://schemas.microsoft.com/office/powerpoint/2010/main" val="1575384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35</a:t>
            </a:fld>
            <a:endParaRPr lang="en-US"/>
          </a:p>
        </p:txBody>
      </p:sp>
    </p:spTree>
    <p:extLst>
      <p:ext uri="{BB962C8B-B14F-4D97-AF65-F5344CB8AC3E}">
        <p14:creationId xmlns:p14="http://schemas.microsoft.com/office/powerpoint/2010/main" val="454226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36</a:t>
            </a:fld>
            <a:endParaRPr lang="en-US"/>
          </a:p>
        </p:txBody>
      </p:sp>
    </p:spTree>
    <p:extLst>
      <p:ext uri="{BB962C8B-B14F-4D97-AF65-F5344CB8AC3E}">
        <p14:creationId xmlns:p14="http://schemas.microsoft.com/office/powerpoint/2010/main" val="500679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37</a:t>
            </a:fld>
            <a:endParaRPr lang="en-US"/>
          </a:p>
        </p:txBody>
      </p:sp>
    </p:spTree>
    <p:extLst>
      <p:ext uri="{BB962C8B-B14F-4D97-AF65-F5344CB8AC3E}">
        <p14:creationId xmlns:p14="http://schemas.microsoft.com/office/powerpoint/2010/main" val="2528227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38</a:t>
            </a:fld>
            <a:endParaRPr lang="en-US"/>
          </a:p>
        </p:txBody>
      </p:sp>
    </p:spTree>
    <p:extLst>
      <p:ext uri="{BB962C8B-B14F-4D97-AF65-F5344CB8AC3E}">
        <p14:creationId xmlns:p14="http://schemas.microsoft.com/office/powerpoint/2010/main" val="2724064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39</a:t>
            </a:fld>
            <a:endParaRPr lang="en-US"/>
          </a:p>
        </p:txBody>
      </p:sp>
    </p:spTree>
    <p:extLst>
      <p:ext uri="{BB962C8B-B14F-4D97-AF65-F5344CB8AC3E}">
        <p14:creationId xmlns:p14="http://schemas.microsoft.com/office/powerpoint/2010/main" val="276267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13</a:t>
            </a:fld>
            <a:endParaRPr lang="en-US"/>
          </a:p>
        </p:txBody>
      </p:sp>
    </p:spTree>
    <p:extLst>
      <p:ext uri="{BB962C8B-B14F-4D97-AF65-F5344CB8AC3E}">
        <p14:creationId xmlns:p14="http://schemas.microsoft.com/office/powerpoint/2010/main" val="37741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40</a:t>
            </a:fld>
            <a:endParaRPr lang="en-US"/>
          </a:p>
        </p:txBody>
      </p:sp>
    </p:spTree>
    <p:extLst>
      <p:ext uri="{BB962C8B-B14F-4D97-AF65-F5344CB8AC3E}">
        <p14:creationId xmlns:p14="http://schemas.microsoft.com/office/powerpoint/2010/main" val="2202711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41</a:t>
            </a:fld>
            <a:endParaRPr lang="en-US"/>
          </a:p>
        </p:txBody>
      </p:sp>
    </p:spTree>
    <p:extLst>
      <p:ext uri="{BB962C8B-B14F-4D97-AF65-F5344CB8AC3E}">
        <p14:creationId xmlns:p14="http://schemas.microsoft.com/office/powerpoint/2010/main" val="3398436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42</a:t>
            </a:fld>
            <a:endParaRPr lang="en-US"/>
          </a:p>
        </p:txBody>
      </p:sp>
    </p:spTree>
    <p:extLst>
      <p:ext uri="{BB962C8B-B14F-4D97-AF65-F5344CB8AC3E}">
        <p14:creationId xmlns:p14="http://schemas.microsoft.com/office/powerpoint/2010/main" val="267362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14</a:t>
            </a:fld>
            <a:endParaRPr lang="en-US"/>
          </a:p>
        </p:txBody>
      </p:sp>
    </p:spTree>
    <p:extLst>
      <p:ext uri="{BB962C8B-B14F-4D97-AF65-F5344CB8AC3E}">
        <p14:creationId xmlns:p14="http://schemas.microsoft.com/office/powerpoint/2010/main" val="376152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15</a:t>
            </a:fld>
            <a:endParaRPr lang="en-US"/>
          </a:p>
        </p:txBody>
      </p:sp>
    </p:spTree>
    <p:extLst>
      <p:ext uri="{BB962C8B-B14F-4D97-AF65-F5344CB8AC3E}">
        <p14:creationId xmlns:p14="http://schemas.microsoft.com/office/powerpoint/2010/main" val="251630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16</a:t>
            </a:fld>
            <a:endParaRPr lang="en-US"/>
          </a:p>
        </p:txBody>
      </p:sp>
    </p:spTree>
    <p:extLst>
      <p:ext uri="{BB962C8B-B14F-4D97-AF65-F5344CB8AC3E}">
        <p14:creationId xmlns:p14="http://schemas.microsoft.com/office/powerpoint/2010/main" val="230790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17</a:t>
            </a:fld>
            <a:endParaRPr lang="en-US"/>
          </a:p>
        </p:txBody>
      </p:sp>
    </p:spTree>
    <p:extLst>
      <p:ext uri="{BB962C8B-B14F-4D97-AF65-F5344CB8AC3E}">
        <p14:creationId xmlns:p14="http://schemas.microsoft.com/office/powerpoint/2010/main" val="427443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18</a:t>
            </a:fld>
            <a:endParaRPr lang="en-US"/>
          </a:p>
        </p:txBody>
      </p:sp>
    </p:spTree>
    <p:extLst>
      <p:ext uri="{BB962C8B-B14F-4D97-AF65-F5344CB8AC3E}">
        <p14:creationId xmlns:p14="http://schemas.microsoft.com/office/powerpoint/2010/main" val="2293194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43442-AA32-453B-937D-55C4D3BC5D34}" type="slidenum">
              <a:rPr lang="en-US" smtClean="0"/>
              <a:t>19</a:t>
            </a:fld>
            <a:endParaRPr lang="en-US"/>
          </a:p>
        </p:txBody>
      </p:sp>
    </p:spTree>
    <p:extLst>
      <p:ext uri="{BB962C8B-B14F-4D97-AF65-F5344CB8AC3E}">
        <p14:creationId xmlns:p14="http://schemas.microsoft.com/office/powerpoint/2010/main" val="170362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4/9/2021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4/9/2021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4/9/2021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4/9/2021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4/9/2021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4/9/2021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10.svg"/><Relationship Id="rId10" Type="http://schemas.openxmlformats.org/officeDocument/2006/relationships/image" Target="../media/image4.jpeg"/><Relationship Id="rId4" Type="http://schemas.openxmlformats.org/officeDocument/2006/relationships/image" Target="../media/image9.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4.jpe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notesSlide" Target="../notesSlides/notesSlide5.xml"/><Relationship Id="rId9" Type="http://schemas.openxmlformats.org/officeDocument/2006/relationships/image" Target="../media/image6.png"/><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jpeg"/><Relationship Id="rId4" Type="http://schemas.openxmlformats.org/officeDocument/2006/relationships/image" Target="../media/image10.sv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png"/><Relationship Id="rId11" Type="http://schemas.openxmlformats.org/officeDocument/2006/relationships/image" Target="../media/image4.jpe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0.sv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png"/><Relationship Id="rId11" Type="http://schemas.openxmlformats.org/officeDocument/2006/relationships/image" Target="../media/image4.jpe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image" Target="../media/image10.sv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notesSlide" Target="../notesSlides/notesSlide9.xml"/><Relationship Id="rId9" Type="http://schemas.openxmlformats.org/officeDocument/2006/relationships/image" Target="../media/image9.pn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7.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notesSlide" Target="../notesSlides/notesSlide10.xml"/><Relationship Id="rId9" Type="http://schemas.openxmlformats.org/officeDocument/2006/relationships/image" Target="../media/image6.png"/><Relationship Id="rId1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notesSlide" Target="../notesSlides/notesSlide11.xml"/><Relationship Id="rId9" Type="http://schemas.openxmlformats.org/officeDocument/2006/relationships/image" Target="../media/image9.png"/><Relationship Id="rId1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2.png"/><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notesSlide" Target="../notesSlides/notesSlide13.xml"/><Relationship Id="rId9" Type="http://schemas.openxmlformats.org/officeDocument/2006/relationships/image" Target="../media/image9.png"/><Relationship Id="rId1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2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2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png"/><Relationship Id="rId1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4.jpeg"/></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4.jpe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0.sv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4.jpeg"/><Relationship Id="rId4" Type="http://schemas.openxmlformats.org/officeDocument/2006/relationships/image" Target="../media/image2.png"/><Relationship Id="rId9"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jpeg"/><Relationship Id="rId4" Type="http://schemas.openxmlformats.org/officeDocument/2006/relationships/image" Target="../media/image10.sv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png"/><Relationship Id="rId11" Type="http://schemas.openxmlformats.org/officeDocument/2006/relationships/image" Target="../media/image4.jpe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0.sv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10.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notesSlide" Target="../notesSlides/notesSlide22.xml"/><Relationship Id="rId9" Type="http://schemas.openxmlformats.org/officeDocument/2006/relationships/image" Target="../media/image31.png"/><Relationship Id="rId1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23.xml"/><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11" Type="http://schemas.openxmlformats.org/officeDocument/2006/relationships/image" Target="../media/image34.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10.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4.jpeg"/><Relationship Id="rId4" Type="http://schemas.openxmlformats.org/officeDocument/2006/relationships/notesSlide" Target="../notesSlides/notesSlide25.xml"/><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sv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26.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8.xml"/><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sv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27.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svg"/><Relationship Id="rId11" Type="http://schemas.openxmlformats.org/officeDocument/2006/relationships/image" Target="../media/image37.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notesSlide" Target="../notesSlides/notesSlide28.xml"/><Relationship Id="rId9"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notesSlide" Target="../notesSlides/notesSlide29.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0.sv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4.jpeg"/><Relationship Id="rId4" Type="http://schemas.openxmlformats.org/officeDocument/2006/relationships/image" Target="../media/image2.png"/><Relationship Id="rId9" Type="http://schemas.openxmlformats.org/officeDocument/2006/relationships/image" Target="../media/image7.sv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www.linkedin.com/in/michaeljsyen/" TargetMode="External"/><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hyperlink" Target="mailto:michaeljsyen@gmail.com" TargetMode="Externa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37.png"/><Relationship Id="rId5" Type="http://schemas.openxmlformats.org/officeDocument/2006/relationships/image" Target="../media/image9.png"/><Relationship Id="rId15" Type="http://schemas.openxmlformats.org/officeDocument/2006/relationships/image" Target="../media/image8.png"/><Relationship Id="rId10" Type="http://schemas.openxmlformats.org/officeDocument/2006/relationships/image" Target="../media/image7.svg"/><Relationship Id="rId4" Type="http://schemas.openxmlformats.org/officeDocument/2006/relationships/notesSlide" Target="../notesSlides/notesSlide30.xml"/><Relationship Id="rId9" Type="http://schemas.openxmlformats.org/officeDocument/2006/relationships/image" Target="../media/image6.png"/><Relationship Id="rId14" Type="http://schemas.openxmlformats.org/officeDocument/2006/relationships/image" Target="../media/image4.jpeg"/></Relationships>
</file>

<file path=ppt/slides/_rels/slide4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www.linkedin.com/in/michaeljsyen/" TargetMode="External"/><Relationship Id="rId3" Type="http://schemas.openxmlformats.org/officeDocument/2006/relationships/slideLayout" Target="../slideLayouts/slideLayout8.xml"/><Relationship Id="rId7" Type="http://schemas.openxmlformats.org/officeDocument/2006/relationships/image" Target="../media/image6.png"/><Relationship Id="rId12" Type="http://schemas.openxmlformats.org/officeDocument/2006/relationships/hyperlink" Target="mailto:michaeljsyen@gmail.com" TargetMode="Externa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37.png"/><Relationship Id="rId5" Type="http://schemas.openxmlformats.org/officeDocument/2006/relationships/image" Target="../media/image9.png"/><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notesSlide" Target="../notesSlides/notesSlide31.xml"/><Relationship Id="rId9" Type="http://schemas.openxmlformats.org/officeDocument/2006/relationships/image" Target="../media/image2.png"/><Relationship Id="rId14" Type="http://schemas.openxmlformats.org/officeDocument/2006/relationships/image" Target="../media/image4.jpe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8.png"/><Relationship Id="rId3" Type="http://schemas.openxmlformats.org/officeDocument/2006/relationships/slideLayout" Target="../slideLayouts/slideLayout8.xml"/><Relationship Id="rId7" Type="http://schemas.openxmlformats.org/officeDocument/2006/relationships/image" Target="../media/image2.png"/><Relationship Id="rId12" Type="http://schemas.openxmlformats.org/officeDocument/2006/relationships/image" Target="../media/image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7.sv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notesSlide" Target="../notesSlides/notesSlide32.xml"/><Relationship Id="rId9" Type="http://schemas.openxmlformats.org/officeDocument/2006/relationships/image" Target="../media/image37.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0.sv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4.jpeg"/><Relationship Id="rId4" Type="http://schemas.openxmlformats.org/officeDocument/2006/relationships/image" Target="../media/image2.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0.sv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4.jpeg"/><Relationship Id="rId4" Type="http://schemas.openxmlformats.org/officeDocument/2006/relationships/image" Target="../media/image2.pn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0.sv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4.jpeg"/><Relationship Id="rId4" Type="http://schemas.openxmlformats.org/officeDocument/2006/relationships/image" Target="../media/image2.pn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0.svg"/><Relationship Id="rId12"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4.jpeg"/><Relationship Id="rId4" Type="http://schemas.openxmlformats.org/officeDocument/2006/relationships/image" Target="../media/image2.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4.jpeg"/><Relationship Id="rId4" Type="http://schemas.openxmlformats.org/officeDocument/2006/relationships/image" Target="../media/image6.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2"/>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3"/>
          <a:srcRect l="-115" r="2073" b="2433"/>
          <a:stretch/>
        </p:blipFill>
        <p:spPr>
          <a:xfrm>
            <a:off x="2953098" y="141767"/>
            <a:ext cx="9146754" cy="6691133"/>
          </a:xfrm>
          <a:prstGeom prst="rect">
            <a:avLst/>
          </a:prstGeom>
        </p:spPr>
      </p:pic>
      <p:sp>
        <p:nvSpPr>
          <p:cNvPr id="59" name="TextBox 58">
            <a:extLst>
              <a:ext uri="{FF2B5EF4-FFF2-40B4-BE49-F238E27FC236}">
                <a16:creationId xmlns:a16="http://schemas.microsoft.com/office/drawing/2014/main" id="{4DC9B4CD-8750-9841-9BF8-292F28935BAD}"/>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72" name="Rectangle 71">
            <a:extLst>
              <a:ext uri="{FF2B5EF4-FFF2-40B4-BE49-F238E27FC236}">
                <a16:creationId xmlns:a16="http://schemas.microsoft.com/office/drawing/2014/main" id="{583F54B3-F853-2E47-B3D8-300C09934996}"/>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518A357C-5925-C945-9412-DFAC0DA3FC15}"/>
              </a:ext>
            </a:extLst>
          </p:cNvPr>
          <p:cNvSpPr txBox="1"/>
          <p:nvPr/>
        </p:nvSpPr>
        <p:spPr>
          <a:xfrm flipH="1">
            <a:off x="91443" y="6608244"/>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hello</a:t>
            </a:r>
          </a:p>
        </p:txBody>
      </p:sp>
      <p:grpSp>
        <p:nvGrpSpPr>
          <p:cNvPr id="30" name="Group 29">
            <a:extLst>
              <a:ext uri="{FF2B5EF4-FFF2-40B4-BE49-F238E27FC236}">
                <a16:creationId xmlns:a16="http://schemas.microsoft.com/office/drawing/2014/main" id="{D8787790-5BA5-B845-8BAA-130140DB9578}"/>
              </a:ext>
            </a:extLst>
          </p:cNvPr>
          <p:cNvGrpSpPr/>
          <p:nvPr/>
        </p:nvGrpSpPr>
        <p:grpSpPr>
          <a:xfrm>
            <a:off x="0" y="4820404"/>
            <a:ext cx="2838090" cy="1732303"/>
            <a:chOff x="-8" y="4818617"/>
            <a:chExt cx="2838090" cy="1732303"/>
          </a:xfrm>
        </p:grpSpPr>
        <p:pic>
          <p:nvPicPr>
            <p:cNvPr id="31" name="Picture 30" descr="Graphical user interface, text, application, chat or text message&#10;&#10;Description automatically generated">
              <a:extLst>
                <a:ext uri="{FF2B5EF4-FFF2-40B4-BE49-F238E27FC236}">
                  <a16:creationId xmlns:a16="http://schemas.microsoft.com/office/drawing/2014/main" id="{C9AABB03-D621-CA43-A416-D6A997E7661C}"/>
                </a:ext>
              </a:extLst>
            </p:cNvPr>
            <p:cNvPicPr>
              <a:picLocks noChangeAspect="1"/>
            </p:cNvPicPr>
            <p:nvPr/>
          </p:nvPicPr>
          <p:blipFill rotWithShape="1">
            <a:blip r:embed="rId4">
              <a:alphaModFix amt="85000"/>
            </a:blip>
            <a:srcRect t="15087" b="-1"/>
            <a:stretch/>
          </p:blipFill>
          <p:spPr>
            <a:xfrm>
              <a:off x="0" y="4822210"/>
              <a:ext cx="2838075" cy="1728710"/>
            </a:xfrm>
            <a:prstGeom prst="rect">
              <a:avLst/>
            </a:prstGeom>
          </p:spPr>
        </p:pic>
        <p:cxnSp>
          <p:nvCxnSpPr>
            <p:cNvPr id="32" name="Straight Connector 31">
              <a:extLst>
                <a:ext uri="{FF2B5EF4-FFF2-40B4-BE49-F238E27FC236}">
                  <a16:creationId xmlns:a16="http://schemas.microsoft.com/office/drawing/2014/main" id="{0AED6803-12FD-0B46-BFF8-CF77AE7EB16F}"/>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65C35D6-2662-4D38-8B72-DE3A822F2839}"/>
              </a:ext>
            </a:extLst>
          </p:cNvPr>
          <p:cNvSpPr txBox="1"/>
          <p:nvPr/>
        </p:nvSpPr>
        <p:spPr>
          <a:xfrm>
            <a:off x="3828790" y="5202580"/>
            <a:ext cx="7569429" cy="888898"/>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Mya is working. Say hi to engage and check here for content.</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Enter presentation mode for the optimal experience.</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Click to traverse (or press →)</a:t>
            </a:r>
          </a:p>
        </p:txBody>
      </p:sp>
      <p:pic>
        <p:nvPicPr>
          <p:cNvPr id="24" name="Picture 23" descr="A picture containing indoor&#10;&#10;Description automatically generated">
            <a:extLst>
              <a:ext uri="{FF2B5EF4-FFF2-40B4-BE49-F238E27FC236}">
                <a16:creationId xmlns:a16="http://schemas.microsoft.com/office/drawing/2014/main" id="{B8147EC7-1AD4-40B7-9BA1-1A354453E740}"/>
              </a:ext>
            </a:extLst>
          </p:cNvPr>
          <p:cNvPicPr>
            <a:picLocks noChangeAspect="1"/>
          </p:cNvPicPr>
          <p:nvPr/>
        </p:nvPicPr>
        <p:blipFill>
          <a:blip r:embed="rId5"/>
          <a:stretch>
            <a:fillRect/>
          </a:stretch>
        </p:blipFill>
        <p:spPr>
          <a:xfrm>
            <a:off x="6733175" y="2298617"/>
            <a:ext cx="1744962" cy="1744960"/>
          </a:xfrm>
          <a:prstGeom prst="rect">
            <a:avLst/>
          </a:prstGeom>
        </p:spPr>
      </p:pic>
    </p:spTree>
    <p:extLst>
      <p:ext uri="{BB962C8B-B14F-4D97-AF65-F5344CB8AC3E}">
        <p14:creationId xmlns:p14="http://schemas.microsoft.com/office/powerpoint/2010/main" val="3548532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A9C7D5D2-6CED-48CC-9216-3C7F77DAF5F7}"/>
              </a:ext>
            </a:extLst>
          </p:cNvPr>
          <p:cNvGrpSpPr/>
          <p:nvPr/>
        </p:nvGrpSpPr>
        <p:grpSpPr>
          <a:xfrm flipH="1">
            <a:off x="145557" y="145938"/>
            <a:ext cx="2095211" cy="428920"/>
            <a:chOff x="786917" y="1089669"/>
            <a:chExt cx="1996260" cy="254334"/>
          </a:xfrm>
        </p:grpSpPr>
        <p:sp>
          <p:nvSpPr>
            <p:cNvPr id="67" name="Rounded Rectangle 60">
              <a:extLst>
                <a:ext uri="{FF2B5EF4-FFF2-40B4-BE49-F238E27FC236}">
                  <a16:creationId xmlns:a16="http://schemas.microsoft.com/office/drawing/2014/main" id="{E4C7BBC3-2A6F-40A9-AD44-02840FAAD7CB}"/>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FD23313D-6187-464D-94CF-0951435E04B5}"/>
                </a:ext>
              </a:extLst>
            </p:cNvPr>
            <p:cNvSpPr txBox="1"/>
            <p:nvPr/>
          </p:nvSpPr>
          <p:spPr>
            <a:xfrm>
              <a:off x="786917" y="1100310"/>
              <a:ext cx="1897201" cy="19370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Hi! I’m Mya, Michael Yen’s assistant. What’s your name?</a:t>
              </a:r>
            </a:p>
          </p:txBody>
        </p:sp>
        <p:pic>
          <p:nvPicPr>
            <p:cNvPr id="69" name="Graphic 68">
              <a:extLst>
                <a:ext uri="{FF2B5EF4-FFF2-40B4-BE49-F238E27FC236}">
                  <a16:creationId xmlns:a16="http://schemas.microsoft.com/office/drawing/2014/main" id="{9988A307-64D1-4F53-8C08-5D6ECCE92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4115" y="1209822"/>
              <a:ext cx="99062" cy="134181"/>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6"/>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7"/>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2148"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3790140"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Row Your Bot Gently to the Screen</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2" y="1659546"/>
            <a:ext cx="7569429" cy="3104889"/>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Yahoo bots stemmed from an experimental bot that acted as a personal assistant. As an original team member, I imitated a bot that imitated a person to assist users with everything from making restaurant reservations to shopping for presents. In short, there was no bot.</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After gathering enough conversation data, the process of machine learning began by defining user intents, mostly through query tagging. The assistant bot was implemented from this effort and at this stage, I acted as an agent, taking over the bot when it didn’t understand a query or got stuck in a loop.</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The assistant bot splintered into several different bots soon after, performing specialized functions. Each bot required a unique voice, tailoring to its targeted demographic. The goal was to create a positive experience using personality, not just successful story arcs and bot functions.</a:t>
            </a:r>
          </a:p>
        </p:txBody>
      </p:sp>
      <p:grpSp>
        <p:nvGrpSpPr>
          <p:cNvPr id="78" name="Group 77">
            <a:extLst>
              <a:ext uri="{FF2B5EF4-FFF2-40B4-BE49-F238E27FC236}">
                <a16:creationId xmlns:a16="http://schemas.microsoft.com/office/drawing/2014/main" id="{C22B401E-E311-4389-B0E3-CEBBDADF3B36}"/>
              </a:ext>
            </a:extLst>
          </p:cNvPr>
          <p:cNvGrpSpPr/>
          <p:nvPr/>
        </p:nvGrpSpPr>
        <p:grpSpPr>
          <a:xfrm flipH="1">
            <a:off x="154144" y="1073628"/>
            <a:ext cx="2074254" cy="836475"/>
            <a:chOff x="786917" y="1089669"/>
            <a:chExt cx="1976292" cy="255789"/>
          </a:xfrm>
        </p:grpSpPr>
        <p:sp>
          <p:nvSpPr>
            <p:cNvPr id="79" name="Rounded Rectangle 60">
              <a:extLst>
                <a:ext uri="{FF2B5EF4-FFF2-40B4-BE49-F238E27FC236}">
                  <a16:creationId xmlns:a16="http://schemas.microsoft.com/office/drawing/2014/main" id="{A35F47B4-BB5B-4FB7-9B18-68DD7F5EEBD7}"/>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9FF061FB-AFBE-4265-9AE6-08E5C1EF6844}"/>
                </a:ext>
              </a:extLst>
            </p:cNvPr>
            <p:cNvSpPr txBox="1"/>
            <p:nvPr/>
          </p:nvSpPr>
          <p:spPr>
            <a:xfrm>
              <a:off x="786917" y="1100310"/>
              <a:ext cx="1897201" cy="23999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a pleasure to meet you Mx. Smiley! I can help you navigate through Michael’s portfolio while he builds other bots. What would you like to know first?</a:t>
              </a:r>
            </a:p>
          </p:txBody>
        </p:sp>
        <p:pic>
          <p:nvPicPr>
            <p:cNvPr id="81" name="Graphic 80">
              <a:extLst>
                <a:ext uri="{FF2B5EF4-FFF2-40B4-BE49-F238E27FC236}">
                  <a16:creationId xmlns:a16="http://schemas.microsoft.com/office/drawing/2014/main" id="{2774E149-ECFF-4A63-AB25-7FFAD5E2C7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5046" y="1253130"/>
              <a:ext cx="68163" cy="92328"/>
            </a:xfrm>
            <a:prstGeom prst="rect">
              <a:avLst/>
            </a:prstGeom>
          </p:spPr>
        </p:pic>
      </p:grpSp>
      <p:grpSp>
        <p:nvGrpSpPr>
          <p:cNvPr id="82" name="Group 81">
            <a:extLst>
              <a:ext uri="{FF2B5EF4-FFF2-40B4-BE49-F238E27FC236}">
                <a16:creationId xmlns:a16="http://schemas.microsoft.com/office/drawing/2014/main" id="{84B739AB-D7BB-4B83-80C1-564605920408}"/>
              </a:ext>
            </a:extLst>
          </p:cNvPr>
          <p:cNvGrpSpPr/>
          <p:nvPr/>
        </p:nvGrpSpPr>
        <p:grpSpPr>
          <a:xfrm>
            <a:off x="656583" y="2029936"/>
            <a:ext cx="2093547" cy="433539"/>
            <a:chOff x="1720552" y="1089669"/>
            <a:chExt cx="1039950" cy="254334"/>
          </a:xfrm>
        </p:grpSpPr>
        <p:sp>
          <p:nvSpPr>
            <p:cNvPr id="83" name="Rounded Rectangle 40">
              <a:extLst>
                <a:ext uri="{FF2B5EF4-FFF2-40B4-BE49-F238E27FC236}">
                  <a16:creationId xmlns:a16="http://schemas.microsoft.com/office/drawing/2014/main" id="{1DA9D11B-E4CD-4681-A8F8-FA1EA388CFB5}"/>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E3BCD2E0-E205-4618-A53C-D59FD4923417}"/>
                </a:ext>
              </a:extLst>
            </p:cNvPr>
            <p:cNvSpPr txBox="1"/>
            <p:nvPr/>
          </p:nvSpPr>
          <p:spPr>
            <a:xfrm>
              <a:off x="1720553" y="1100310"/>
              <a:ext cx="1014658" cy="216667"/>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Thanks Mya! Can you tell me a little about Michael?</a:t>
              </a:r>
            </a:p>
          </p:txBody>
        </p:sp>
        <p:pic>
          <p:nvPicPr>
            <p:cNvPr id="85" name="Graphic 84">
              <a:extLst>
                <a:ext uri="{FF2B5EF4-FFF2-40B4-BE49-F238E27FC236}">
                  <a16:creationId xmlns:a16="http://schemas.microsoft.com/office/drawing/2014/main" id="{AEEAF045-7226-4481-A5E7-905AFF97FC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9851" y="1264477"/>
              <a:ext cx="60651" cy="78717"/>
            </a:xfrm>
            <a:prstGeom prst="rect">
              <a:avLst/>
            </a:prstGeom>
          </p:spPr>
        </p:pic>
      </p:grpSp>
      <p:grpSp>
        <p:nvGrpSpPr>
          <p:cNvPr id="86" name="Group 85">
            <a:extLst>
              <a:ext uri="{FF2B5EF4-FFF2-40B4-BE49-F238E27FC236}">
                <a16:creationId xmlns:a16="http://schemas.microsoft.com/office/drawing/2014/main" id="{99352B7E-5B9C-49A3-89DC-2EFA45EFD731}"/>
              </a:ext>
            </a:extLst>
          </p:cNvPr>
          <p:cNvGrpSpPr/>
          <p:nvPr/>
        </p:nvGrpSpPr>
        <p:grpSpPr>
          <a:xfrm flipH="1">
            <a:off x="149099" y="2583308"/>
            <a:ext cx="2074254" cy="433539"/>
            <a:chOff x="786917" y="1089669"/>
            <a:chExt cx="1976292" cy="255789"/>
          </a:xfrm>
        </p:grpSpPr>
        <p:sp>
          <p:nvSpPr>
            <p:cNvPr id="87" name="Rounded Rectangle 60">
              <a:extLst>
                <a:ext uri="{FF2B5EF4-FFF2-40B4-BE49-F238E27FC236}">
                  <a16:creationId xmlns:a16="http://schemas.microsoft.com/office/drawing/2014/main" id="{EF891C0E-1A5A-45BD-9380-2CAFB9ECCA1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2B75EAF6-52E1-4C1F-8860-D57913A45D3F}"/>
                </a:ext>
              </a:extLst>
            </p:cNvPr>
            <p:cNvSpPr txBox="1"/>
            <p:nvPr/>
          </p:nvSpPr>
          <p:spPr>
            <a:xfrm>
              <a:off x="786917" y="1100310"/>
              <a:ext cx="1897201" cy="11293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Sure thing! Here’s a little blurb about Michael and bots. </a:t>
              </a:r>
            </a:p>
          </p:txBody>
        </p:sp>
        <p:pic>
          <p:nvPicPr>
            <p:cNvPr id="89" name="Graphic 88">
              <a:extLst>
                <a:ext uri="{FF2B5EF4-FFF2-40B4-BE49-F238E27FC236}">
                  <a16:creationId xmlns:a16="http://schemas.microsoft.com/office/drawing/2014/main" id="{6A2CCD31-2D5A-4380-86AC-C2CD449C1D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5046" y="1253130"/>
              <a:ext cx="68163" cy="92328"/>
            </a:xfrm>
            <a:prstGeom prst="rect">
              <a:avLst/>
            </a:prstGeom>
          </p:spPr>
        </p:pic>
      </p:grpSp>
      <p:grpSp>
        <p:nvGrpSpPr>
          <p:cNvPr id="90" name="Group 89">
            <a:extLst>
              <a:ext uri="{FF2B5EF4-FFF2-40B4-BE49-F238E27FC236}">
                <a16:creationId xmlns:a16="http://schemas.microsoft.com/office/drawing/2014/main" id="{445A80D4-4275-4B62-A59B-D1B6250E43BF}"/>
              </a:ext>
            </a:extLst>
          </p:cNvPr>
          <p:cNvGrpSpPr/>
          <p:nvPr/>
        </p:nvGrpSpPr>
        <p:grpSpPr>
          <a:xfrm>
            <a:off x="656583" y="3136680"/>
            <a:ext cx="2093547" cy="270939"/>
            <a:chOff x="1720552" y="1089669"/>
            <a:chExt cx="1039950" cy="254334"/>
          </a:xfrm>
        </p:grpSpPr>
        <p:sp>
          <p:nvSpPr>
            <p:cNvPr id="91" name="Rounded Rectangle 40">
              <a:extLst>
                <a:ext uri="{FF2B5EF4-FFF2-40B4-BE49-F238E27FC236}">
                  <a16:creationId xmlns:a16="http://schemas.microsoft.com/office/drawing/2014/main" id="{20FCF276-3440-4BFE-BC92-D9E0B3697E4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19BDA4A5-8A93-48AE-A060-FF74C6C7F49E}"/>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his work on bots</a:t>
              </a:r>
            </a:p>
          </p:txBody>
        </p:sp>
        <p:pic>
          <p:nvPicPr>
            <p:cNvPr id="93" name="Graphic 92">
              <a:extLst>
                <a:ext uri="{FF2B5EF4-FFF2-40B4-BE49-F238E27FC236}">
                  <a16:creationId xmlns:a16="http://schemas.microsoft.com/office/drawing/2014/main" id="{C7AF4274-F1D5-40F8-89CA-0C4B2E6090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9851" y="1264477"/>
              <a:ext cx="60651" cy="78717"/>
            </a:xfrm>
            <a:prstGeom prst="rect">
              <a:avLst/>
            </a:prstGeom>
          </p:spPr>
        </p:pic>
      </p:grpSp>
      <p:grpSp>
        <p:nvGrpSpPr>
          <p:cNvPr id="94" name="Group 93">
            <a:extLst>
              <a:ext uri="{FF2B5EF4-FFF2-40B4-BE49-F238E27FC236}">
                <a16:creationId xmlns:a16="http://schemas.microsoft.com/office/drawing/2014/main" id="{79A93D00-9009-43C5-A868-994DEED396DD}"/>
              </a:ext>
            </a:extLst>
          </p:cNvPr>
          <p:cNvGrpSpPr/>
          <p:nvPr/>
        </p:nvGrpSpPr>
        <p:grpSpPr>
          <a:xfrm flipH="1">
            <a:off x="180126" y="3527452"/>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5046" y="1253130"/>
              <a:ext cx="68163" cy="92328"/>
            </a:xfrm>
            <a:prstGeom prst="rect">
              <a:avLst/>
            </a:prstGeom>
          </p:spPr>
        </p:pic>
      </p:grpSp>
      <p:grpSp>
        <p:nvGrpSpPr>
          <p:cNvPr id="49" name="Group 48">
            <a:extLst>
              <a:ext uri="{FF2B5EF4-FFF2-40B4-BE49-F238E27FC236}">
                <a16:creationId xmlns:a16="http://schemas.microsoft.com/office/drawing/2014/main" id="{085BBEC7-F1A2-422E-8222-3427ACB6A08B}"/>
              </a:ext>
            </a:extLst>
          </p:cNvPr>
          <p:cNvGrpSpPr/>
          <p:nvPr/>
        </p:nvGrpSpPr>
        <p:grpSpPr>
          <a:xfrm>
            <a:off x="669473" y="4219013"/>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9851" y="1264477"/>
              <a:ext cx="60651" cy="78717"/>
            </a:xfrm>
            <a:prstGeom prst="rect">
              <a:avLst/>
            </a:prstGeom>
          </p:spPr>
        </p:pic>
      </p:grpSp>
      <p:grpSp>
        <p:nvGrpSpPr>
          <p:cNvPr id="58" name="Group 57">
            <a:extLst>
              <a:ext uri="{FF2B5EF4-FFF2-40B4-BE49-F238E27FC236}">
                <a16:creationId xmlns:a16="http://schemas.microsoft.com/office/drawing/2014/main" id="{40EA88DC-E1A3-0247-B851-E2116E527D2D}"/>
              </a:ext>
            </a:extLst>
          </p:cNvPr>
          <p:cNvGrpSpPr/>
          <p:nvPr/>
        </p:nvGrpSpPr>
        <p:grpSpPr>
          <a:xfrm>
            <a:off x="0" y="4820404"/>
            <a:ext cx="2838090" cy="1732303"/>
            <a:chOff x="-8" y="4818617"/>
            <a:chExt cx="2838090" cy="1732303"/>
          </a:xfrm>
        </p:grpSpPr>
        <p:pic>
          <p:nvPicPr>
            <p:cNvPr id="59" name="Picture 58" descr="Graphical user interface, text, application, chat or text message&#10;&#10;Description automatically generated">
              <a:extLst>
                <a:ext uri="{FF2B5EF4-FFF2-40B4-BE49-F238E27FC236}">
                  <a16:creationId xmlns:a16="http://schemas.microsoft.com/office/drawing/2014/main" id="{6CA035AD-BE38-A346-A9BE-3E83BDE63DF0}"/>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60" name="Straight Connector 59">
              <a:extLst>
                <a:ext uri="{FF2B5EF4-FFF2-40B4-BE49-F238E27FC236}">
                  <a16:creationId xmlns:a16="http://schemas.microsoft.com/office/drawing/2014/main" id="{C2B54AC8-C3EE-9E48-A461-9C6D71198A30}"/>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61" name="Green screen chat effect" descr="Green screen chat effect">
            <a:hlinkClick r:id="" action="ppaction://media"/>
            <a:extLst>
              <a:ext uri="{FF2B5EF4-FFF2-40B4-BE49-F238E27FC236}">
                <a16:creationId xmlns:a16="http://schemas.microsoft.com/office/drawing/2014/main" id="{37620411-3B07-5F42-81D6-486237D9B6A2}"/>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1"/>
          <a:stretch>
            <a:fillRect/>
          </a:stretch>
        </p:blipFill>
        <p:spPr>
          <a:xfrm>
            <a:off x="10339797" y="5324956"/>
            <a:ext cx="812800" cy="812800"/>
          </a:xfrm>
          <a:prstGeom prst="rect">
            <a:avLst/>
          </a:prstGeom>
        </p:spPr>
      </p:pic>
      <p:grpSp>
        <p:nvGrpSpPr>
          <p:cNvPr id="62" name="Group 61">
            <a:extLst>
              <a:ext uri="{FF2B5EF4-FFF2-40B4-BE49-F238E27FC236}">
                <a16:creationId xmlns:a16="http://schemas.microsoft.com/office/drawing/2014/main" id="{36C67B0A-D625-466B-9A58-CB2BB28895AA}"/>
              </a:ext>
            </a:extLst>
          </p:cNvPr>
          <p:cNvGrpSpPr/>
          <p:nvPr/>
        </p:nvGrpSpPr>
        <p:grpSpPr>
          <a:xfrm>
            <a:off x="1806492" y="689945"/>
            <a:ext cx="916594" cy="255040"/>
            <a:chOff x="1720552" y="1089669"/>
            <a:chExt cx="1047480" cy="255040"/>
          </a:xfrm>
        </p:grpSpPr>
        <p:sp>
          <p:nvSpPr>
            <p:cNvPr id="63" name="Rounded Rectangle 40">
              <a:extLst>
                <a:ext uri="{FF2B5EF4-FFF2-40B4-BE49-F238E27FC236}">
                  <a16:creationId xmlns:a16="http://schemas.microsoft.com/office/drawing/2014/main" id="{F42864F0-A7E0-46E8-9F02-F1A3D903D38C}"/>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40CF3A39-B0C8-411D-BDF2-7BBF9F1F4B4A}"/>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Mx. Smiley </a:t>
              </a:r>
            </a:p>
          </p:txBody>
        </p:sp>
        <p:pic>
          <p:nvPicPr>
            <p:cNvPr id="65" name="Graphic 64">
              <a:extLst>
                <a:ext uri="{FF2B5EF4-FFF2-40B4-BE49-F238E27FC236}">
                  <a16:creationId xmlns:a16="http://schemas.microsoft.com/office/drawing/2014/main" id="{68D8D6BD-ECCB-41A2-9CEB-BAAB441EC8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8970" y="1210528"/>
              <a:ext cx="99062" cy="134181"/>
            </a:xfrm>
            <a:prstGeom prst="rect">
              <a:avLst/>
            </a:prstGeom>
          </p:spPr>
        </p:pic>
      </p:grpSp>
    </p:spTree>
    <p:extLst>
      <p:ext uri="{BB962C8B-B14F-4D97-AF65-F5344CB8AC3E}">
        <p14:creationId xmlns:p14="http://schemas.microsoft.com/office/powerpoint/2010/main" val="26856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905AC884-64AC-498C-942C-F4B7757C97B8}"/>
              </a:ext>
            </a:extLst>
          </p:cNvPr>
          <p:cNvGrpSpPr/>
          <p:nvPr/>
        </p:nvGrpSpPr>
        <p:grpSpPr>
          <a:xfrm>
            <a:off x="1969317" y="59485"/>
            <a:ext cx="743025" cy="255040"/>
            <a:chOff x="1720552" y="1089669"/>
            <a:chExt cx="1047480" cy="255040"/>
          </a:xfrm>
        </p:grpSpPr>
        <p:sp>
          <p:nvSpPr>
            <p:cNvPr id="75" name="Rounded Rectangle 40">
              <a:extLst>
                <a:ext uri="{FF2B5EF4-FFF2-40B4-BE49-F238E27FC236}">
                  <a16:creationId xmlns:a16="http://schemas.microsoft.com/office/drawing/2014/main" id="{F2DDC4B3-BDBF-47A1-B447-E5363AD0E455}"/>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0C52F821-BC91-4FDF-B72D-53CAFFC5E4CE}"/>
                </a:ext>
              </a:extLst>
            </p:cNvPr>
            <p:cNvSpPr txBox="1"/>
            <p:nvPr/>
          </p:nvSpPr>
          <p:spPr>
            <a:xfrm>
              <a:off x="1825012" y="1100310"/>
              <a:ext cx="910198" cy="230832"/>
            </a:xfrm>
            <a:prstGeom prst="rect">
              <a:avLst/>
            </a:prstGeom>
            <a:noFill/>
          </p:spPr>
          <p:txBody>
            <a:bodyPr wrap="square" rtlCol="0">
              <a:spAutoFit/>
            </a:bodyPr>
            <a:lstStyle/>
            <a:p>
              <a:r>
                <a:rPr lang="en-US" sz="900" dirty="0" err="1">
                  <a:latin typeface="Segoe UI Semilight" panose="020B0402040204020203" pitchFamily="34" charset="0"/>
                  <a:cs typeface="Segoe UI Semilight" panose="020B0402040204020203" pitchFamily="34" charset="0"/>
                </a:rPr>
                <a:t>Yannell</a:t>
              </a:r>
              <a:endParaRPr lang="en-US" sz="900" dirty="0">
                <a:latin typeface="Segoe UI Semilight" panose="020B0402040204020203" pitchFamily="34" charset="0"/>
                <a:cs typeface="Segoe UI Semilight" panose="020B0402040204020203" pitchFamily="34" charset="0"/>
              </a:endParaRPr>
            </a:p>
          </p:txBody>
        </p:sp>
        <p:pic>
          <p:nvPicPr>
            <p:cNvPr id="77" name="Graphic 76">
              <a:extLst>
                <a:ext uri="{FF2B5EF4-FFF2-40B4-BE49-F238E27FC236}">
                  <a16:creationId xmlns:a16="http://schemas.microsoft.com/office/drawing/2014/main" id="{294F233C-2753-4CC8-9F1F-568FD21F08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8970" y="1210528"/>
              <a:ext cx="99062" cy="134181"/>
            </a:xfrm>
            <a:prstGeom prst="rect">
              <a:avLst/>
            </a:prstGeom>
          </p:spPr>
        </p:pic>
      </p:grpSp>
      <p:grpSp>
        <p:nvGrpSpPr>
          <p:cNvPr id="78" name="Group 77">
            <a:extLst>
              <a:ext uri="{FF2B5EF4-FFF2-40B4-BE49-F238E27FC236}">
                <a16:creationId xmlns:a16="http://schemas.microsoft.com/office/drawing/2014/main" id="{C22B401E-E311-4389-B0E3-CEBBDADF3B36}"/>
              </a:ext>
            </a:extLst>
          </p:cNvPr>
          <p:cNvGrpSpPr/>
          <p:nvPr/>
        </p:nvGrpSpPr>
        <p:grpSpPr>
          <a:xfrm flipH="1">
            <a:off x="154144" y="444705"/>
            <a:ext cx="2074254" cy="836475"/>
            <a:chOff x="786917" y="1089669"/>
            <a:chExt cx="1976292" cy="255789"/>
          </a:xfrm>
        </p:grpSpPr>
        <p:sp>
          <p:nvSpPr>
            <p:cNvPr id="79" name="Rounded Rectangle 60">
              <a:extLst>
                <a:ext uri="{FF2B5EF4-FFF2-40B4-BE49-F238E27FC236}">
                  <a16:creationId xmlns:a16="http://schemas.microsoft.com/office/drawing/2014/main" id="{A35F47B4-BB5B-4FB7-9B18-68DD7F5EEBD7}"/>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9FF061FB-AFBE-4265-9AE6-08E5C1EF6844}"/>
                </a:ext>
              </a:extLst>
            </p:cNvPr>
            <p:cNvSpPr txBox="1"/>
            <p:nvPr/>
          </p:nvSpPr>
          <p:spPr>
            <a:xfrm>
              <a:off x="786917" y="1100310"/>
              <a:ext cx="1897201" cy="23999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a pleasure to meet you Mx. Smiley! I can help you navigate through Michael’s portfolio while he builds other bots. What would you like to know first?</a:t>
              </a:r>
            </a:p>
          </p:txBody>
        </p:sp>
        <p:pic>
          <p:nvPicPr>
            <p:cNvPr id="81" name="Graphic 80">
              <a:extLst>
                <a:ext uri="{FF2B5EF4-FFF2-40B4-BE49-F238E27FC236}">
                  <a16:creationId xmlns:a16="http://schemas.microsoft.com/office/drawing/2014/main" id="{2774E149-ECFF-4A63-AB25-7FFAD5E2C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82" name="Group 81">
            <a:extLst>
              <a:ext uri="{FF2B5EF4-FFF2-40B4-BE49-F238E27FC236}">
                <a16:creationId xmlns:a16="http://schemas.microsoft.com/office/drawing/2014/main" id="{84B739AB-D7BB-4B83-80C1-564605920408}"/>
              </a:ext>
            </a:extLst>
          </p:cNvPr>
          <p:cNvGrpSpPr/>
          <p:nvPr/>
        </p:nvGrpSpPr>
        <p:grpSpPr>
          <a:xfrm>
            <a:off x="656583" y="1407296"/>
            <a:ext cx="2093547" cy="433539"/>
            <a:chOff x="1720552" y="1089669"/>
            <a:chExt cx="1039950" cy="254334"/>
          </a:xfrm>
        </p:grpSpPr>
        <p:sp>
          <p:nvSpPr>
            <p:cNvPr id="83" name="Rounded Rectangle 40">
              <a:extLst>
                <a:ext uri="{FF2B5EF4-FFF2-40B4-BE49-F238E27FC236}">
                  <a16:creationId xmlns:a16="http://schemas.microsoft.com/office/drawing/2014/main" id="{1DA9D11B-E4CD-4681-A8F8-FA1EA388CFB5}"/>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E3BCD2E0-E205-4618-A53C-D59FD4923417}"/>
                </a:ext>
              </a:extLst>
            </p:cNvPr>
            <p:cNvSpPr txBox="1"/>
            <p:nvPr/>
          </p:nvSpPr>
          <p:spPr>
            <a:xfrm>
              <a:off x="1720553" y="1100310"/>
              <a:ext cx="1014658" cy="216667"/>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Thanks Mya! Can you tell me a little about Michael?</a:t>
              </a:r>
            </a:p>
          </p:txBody>
        </p:sp>
        <p:pic>
          <p:nvPicPr>
            <p:cNvPr id="85" name="Graphic 84">
              <a:extLst>
                <a:ext uri="{FF2B5EF4-FFF2-40B4-BE49-F238E27FC236}">
                  <a16:creationId xmlns:a16="http://schemas.microsoft.com/office/drawing/2014/main" id="{AEEAF045-7226-4481-A5E7-905AFF97FC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86" name="Group 85">
            <a:extLst>
              <a:ext uri="{FF2B5EF4-FFF2-40B4-BE49-F238E27FC236}">
                <a16:creationId xmlns:a16="http://schemas.microsoft.com/office/drawing/2014/main" id="{99352B7E-5B9C-49A3-89DC-2EFA45EFD731}"/>
              </a:ext>
            </a:extLst>
          </p:cNvPr>
          <p:cNvGrpSpPr/>
          <p:nvPr/>
        </p:nvGrpSpPr>
        <p:grpSpPr>
          <a:xfrm flipH="1">
            <a:off x="149099" y="1966951"/>
            <a:ext cx="2074254" cy="433539"/>
            <a:chOff x="786917" y="1089669"/>
            <a:chExt cx="1976292" cy="255789"/>
          </a:xfrm>
        </p:grpSpPr>
        <p:sp>
          <p:nvSpPr>
            <p:cNvPr id="87" name="Rounded Rectangle 60">
              <a:extLst>
                <a:ext uri="{FF2B5EF4-FFF2-40B4-BE49-F238E27FC236}">
                  <a16:creationId xmlns:a16="http://schemas.microsoft.com/office/drawing/2014/main" id="{EF891C0E-1A5A-45BD-9380-2CAFB9ECCA1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2B75EAF6-52E1-4C1F-8860-D57913A45D3F}"/>
                </a:ext>
              </a:extLst>
            </p:cNvPr>
            <p:cNvSpPr txBox="1"/>
            <p:nvPr/>
          </p:nvSpPr>
          <p:spPr>
            <a:xfrm>
              <a:off x="786917" y="1100310"/>
              <a:ext cx="1897201" cy="11293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Sure thing! Here’s a little blurb about Michael and bots. </a:t>
              </a:r>
            </a:p>
          </p:txBody>
        </p:sp>
        <p:pic>
          <p:nvPicPr>
            <p:cNvPr id="89" name="Graphic 88">
              <a:extLst>
                <a:ext uri="{FF2B5EF4-FFF2-40B4-BE49-F238E27FC236}">
                  <a16:creationId xmlns:a16="http://schemas.microsoft.com/office/drawing/2014/main" id="{6A2CCD31-2D5A-4380-86AC-C2CD449C1D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90" name="Group 89">
            <a:extLst>
              <a:ext uri="{FF2B5EF4-FFF2-40B4-BE49-F238E27FC236}">
                <a16:creationId xmlns:a16="http://schemas.microsoft.com/office/drawing/2014/main" id="{445A80D4-4275-4B62-A59B-D1B6250E43BF}"/>
              </a:ext>
            </a:extLst>
          </p:cNvPr>
          <p:cNvGrpSpPr/>
          <p:nvPr/>
        </p:nvGrpSpPr>
        <p:grpSpPr>
          <a:xfrm>
            <a:off x="656583" y="2526606"/>
            <a:ext cx="2093547" cy="270939"/>
            <a:chOff x="1720552" y="1089669"/>
            <a:chExt cx="1039950" cy="254334"/>
          </a:xfrm>
        </p:grpSpPr>
        <p:sp>
          <p:nvSpPr>
            <p:cNvPr id="91" name="Rounded Rectangle 40">
              <a:extLst>
                <a:ext uri="{FF2B5EF4-FFF2-40B4-BE49-F238E27FC236}">
                  <a16:creationId xmlns:a16="http://schemas.microsoft.com/office/drawing/2014/main" id="{20FCF276-3440-4BFE-BC92-D9E0B3697E4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19BDA4A5-8A93-48AE-A060-FF74C6C7F49E}"/>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his work on bots</a:t>
              </a:r>
            </a:p>
          </p:txBody>
        </p:sp>
        <p:pic>
          <p:nvPicPr>
            <p:cNvPr id="93" name="Graphic 92">
              <a:extLst>
                <a:ext uri="{FF2B5EF4-FFF2-40B4-BE49-F238E27FC236}">
                  <a16:creationId xmlns:a16="http://schemas.microsoft.com/office/drawing/2014/main" id="{C7AF4274-F1D5-40F8-89CA-0C4B2E6090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2923661"/>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49" name="Group 48">
            <a:extLst>
              <a:ext uri="{FF2B5EF4-FFF2-40B4-BE49-F238E27FC236}">
                <a16:creationId xmlns:a16="http://schemas.microsoft.com/office/drawing/2014/main" id="{085BBEC7-F1A2-422E-8222-3427ACB6A08B}"/>
              </a:ext>
            </a:extLst>
          </p:cNvPr>
          <p:cNvGrpSpPr/>
          <p:nvPr/>
        </p:nvGrpSpPr>
        <p:grpSpPr>
          <a:xfrm>
            <a:off x="654074" y="3621506"/>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4018563"/>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2148"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What bots did Michael work on at yahoo?</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2" y="1659546"/>
            <a:ext cx="7569429" cy="2550891"/>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When I first arrived at Walmart Labs, I took my knowledge of query tagging and applied it to machine learning, via natural language processing, for search. I spearheaded the effort and helped design the evaluation process, then trained and led a team of five to correct previous data and tag new data. The task was then scaled out to include teams in India for increased production.</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 moved to a different role, owning the feature development process for the search core team. I led stakeholder meetings to set expectations, trained crowdsourcing vendors for evaluation tasks, performed a/b testing analysis on evaluations, helped develop tools to maximize efficiency, and offered recommendations on all features based on data.</a:t>
            </a:r>
          </a:p>
        </p:txBody>
      </p:sp>
      <p:grpSp>
        <p:nvGrpSpPr>
          <p:cNvPr id="48" name="Group 47">
            <a:extLst>
              <a:ext uri="{FF2B5EF4-FFF2-40B4-BE49-F238E27FC236}">
                <a16:creationId xmlns:a16="http://schemas.microsoft.com/office/drawing/2014/main" id="{3E8769BB-FAEF-E842-85BD-29503CE40238}"/>
              </a:ext>
            </a:extLst>
          </p:cNvPr>
          <p:cNvGrpSpPr/>
          <p:nvPr/>
        </p:nvGrpSpPr>
        <p:grpSpPr>
          <a:xfrm>
            <a:off x="0" y="4820404"/>
            <a:ext cx="2838090" cy="1732303"/>
            <a:chOff x="-8" y="4818617"/>
            <a:chExt cx="2838090" cy="1732303"/>
          </a:xfrm>
        </p:grpSpPr>
        <p:pic>
          <p:nvPicPr>
            <p:cNvPr id="59" name="Picture 58" descr="Graphical user interface, text, application, chat or text message&#10;&#10;Description automatically generated">
              <a:extLst>
                <a:ext uri="{FF2B5EF4-FFF2-40B4-BE49-F238E27FC236}">
                  <a16:creationId xmlns:a16="http://schemas.microsoft.com/office/drawing/2014/main" id="{B744D5AA-1D79-6D49-840A-3C66CB80E6B7}"/>
                </a:ext>
              </a:extLst>
            </p:cNvPr>
            <p:cNvPicPr>
              <a:picLocks noChangeAspect="1"/>
            </p:cNvPicPr>
            <p:nvPr/>
          </p:nvPicPr>
          <p:blipFill rotWithShape="1">
            <a:blip r:embed="rId11">
              <a:alphaModFix amt="85000"/>
            </a:blip>
            <a:srcRect t="15087" b="-1"/>
            <a:stretch/>
          </p:blipFill>
          <p:spPr>
            <a:xfrm>
              <a:off x="0" y="4822210"/>
              <a:ext cx="2838075" cy="1728710"/>
            </a:xfrm>
            <a:prstGeom prst="rect">
              <a:avLst/>
            </a:prstGeom>
          </p:spPr>
        </p:pic>
        <p:cxnSp>
          <p:nvCxnSpPr>
            <p:cNvPr id="60" name="Straight Connector 59">
              <a:extLst>
                <a:ext uri="{FF2B5EF4-FFF2-40B4-BE49-F238E27FC236}">
                  <a16:creationId xmlns:a16="http://schemas.microsoft.com/office/drawing/2014/main" id="{C560F8C1-37A9-6048-89A8-3DD0CD943065}"/>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61" name="Picture 60" descr="Logo&#10;&#10;Description automatically generated">
            <a:extLst>
              <a:ext uri="{FF2B5EF4-FFF2-40B4-BE49-F238E27FC236}">
                <a16:creationId xmlns:a16="http://schemas.microsoft.com/office/drawing/2014/main" id="{3441C7BA-DC01-4520-B244-E33E9116750C}"/>
              </a:ext>
            </a:extLst>
          </p:cNvPr>
          <p:cNvPicPr>
            <a:picLocks noChangeAspect="1"/>
          </p:cNvPicPr>
          <p:nvPr/>
        </p:nvPicPr>
        <p:blipFill>
          <a:blip r:embed="rId12"/>
          <a:stretch>
            <a:fillRect/>
          </a:stretch>
        </p:blipFill>
        <p:spPr>
          <a:xfrm>
            <a:off x="3721423" y="1057582"/>
            <a:ext cx="2717478" cy="556370"/>
          </a:xfrm>
          <a:prstGeom prst="rect">
            <a:avLst/>
          </a:prstGeom>
        </p:spPr>
      </p:pic>
      <p:pic>
        <p:nvPicPr>
          <p:cNvPr id="62" name="Green screen chat effect" descr="Green screen chat effect">
            <a:hlinkClick r:id="" action="ppaction://media"/>
            <a:extLst>
              <a:ext uri="{FF2B5EF4-FFF2-40B4-BE49-F238E27FC236}">
                <a16:creationId xmlns:a16="http://schemas.microsoft.com/office/drawing/2014/main" id="{7BCEC4D1-D704-624D-B975-2EBC856D559D}"/>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3"/>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200816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C22B401E-E311-4389-B0E3-CEBBDADF3B36}"/>
              </a:ext>
            </a:extLst>
          </p:cNvPr>
          <p:cNvGrpSpPr/>
          <p:nvPr/>
        </p:nvGrpSpPr>
        <p:grpSpPr>
          <a:xfrm flipH="1">
            <a:off x="154144" y="-87967"/>
            <a:ext cx="2074254" cy="836475"/>
            <a:chOff x="786917" y="1089669"/>
            <a:chExt cx="1976292" cy="255789"/>
          </a:xfrm>
        </p:grpSpPr>
        <p:sp>
          <p:nvSpPr>
            <p:cNvPr id="79" name="Rounded Rectangle 60">
              <a:extLst>
                <a:ext uri="{FF2B5EF4-FFF2-40B4-BE49-F238E27FC236}">
                  <a16:creationId xmlns:a16="http://schemas.microsoft.com/office/drawing/2014/main" id="{A35F47B4-BB5B-4FB7-9B18-68DD7F5EEBD7}"/>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9FF061FB-AFBE-4265-9AE6-08E5C1EF6844}"/>
                </a:ext>
              </a:extLst>
            </p:cNvPr>
            <p:cNvSpPr txBox="1"/>
            <p:nvPr/>
          </p:nvSpPr>
          <p:spPr>
            <a:xfrm>
              <a:off x="786917" y="1100310"/>
              <a:ext cx="1897201" cy="23999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a pleasure to meet you </a:t>
              </a:r>
              <a:r>
                <a:rPr lang="en-US" sz="900" dirty="0" err="1">
                  <a:solidFill>
                    <a:schemeClr val="tx2"/>
                  </a:solidFill>
                  <a:latin typeface="Segoe UI Semilight" panose="020B0402040204020203" pitchFamily="34" charset="0"/>
                  <a:cs typeface="Segoe UI Semilight" panose="020B0402040204020203" pitchFamily="34" charset="0"/>
                </a:rPr>
                <a:t>Yannell</a:t>
              </a:r>
              <a:r>
                <a:rPr lang="en-US" sz="900" dirty="0">
                  <a:solidFill>
                    <a:schemeClr val="tx2"/>
                  </a:solidFill>
                  <a:latin typeface="Segoe UI Semilight" panose="020B0402040204020203" pitchFamily="34" charset="0"/>
                  <a:cs typeface="Segoe UI Semilight" panose="020B0402040204020203" pitchFamily="34" charset="0"/>
                </a:rPr>
                <a:t>! I can help you navigate through Michael’s portfolio while he builds other bots. What would you like to know first?</a:t>
              </a:r>
            </a:p>
          </p:txBody>
        </p:sp>
        <p:pic>
          <p:nvPicPr>
            <p:cNvPr id="81" name="Graphic 80">
              <a:extLst>
                <a:ext uri="{FF2B5EF4-FFF2-40B4-BE49-F238E27FC236}">
                  <a16:creationId xmlns:a16="http://schemas.microsoft.com/office/drawing/2014/main" id="{2774E149-ECFF-4A63-AB25-7FFAD5E2C7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2148"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2" y="1659546"/>
            <a:ext cx="7569429" cy="2550891"/>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When I first arrived at Walmart Labs, I took my knowledge of query tagging and applied it to machine learning, via natural language processing, for search. I spearheaded the effort and helped design the evaluation process, then trained and led a team of five to correct previous data and tag new data. The task was then scaled out to include teams in India for increased production.</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 moved to a different role, owning the feature development process for the search core team. I led stakeholder meetings to set expectations, trained crowdsourcing vendors for evaluation tasks, performed a/b testing analysis on evaluations, helped develop tools to maximize efficiency, and offered recommendations on all features based on data.</a:t>
            </a:r>
          </a:p>
        </p:txBody>
      </p:sp>
      <p:grpSp>
        <p:nvGrpSpPr>
          <p:cNvPr id="82" name="Group 81">
            <a:extLst>
              <a:ext uri="{FF2B5EF4-FFF2-40B4-BE49-F238E27FC236}">
                <a16:creationId xmlns:a16="http://schemas.microsoft.com/office/drawing/2014/main" id="{84B739AB-D7BB-4B83-80C1-564605920408}"/>
              </a:ext>
            </a:extLst>
          </p:cNvPr>
          <p:cNvGrpSpPr/>
          <p:nvPr/>
        </p:nvGrpSpPr>
        <p:grpSpPr>
          <a:xfrm>
            <a:off x="656583" y="873708"/>
            <a:ext cx="2093547" cy="433539"/>
            <a:chOff x="1720552" y="1089669"/>
            <a:chExt cx="1039950" cy="254334"/>
          </a:xfrm>
        </p:grpSpPr>
        <p:sp>
          <p:nvSpPr>
            <p:cNvPr id="83" name="Rounded Rectangle 40">
              <a:extLst>
                <a:ext uri="{FF2B5EF4-FFF2-40B4-BE49-F238E27FC236}">
                  <a16:creationId xmlns:a16="http://schemas.microsoft.com/office/drawing/2014/main" id="{1DA9D11B-E4CD-4681-A8F8-FA1EA388CFB5}"/>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E3BCD2E0-E205-4618-A53C-D59FD4923417}"/>
                </a:ext>
              </a:extLst>
            </p:cNvPr>
            <p:cNvSpPr txBox="1"/>
            <p:nvPr/>
          </p:nvSpPr>
          <p:spPr>
            <a:xfrm>
              <a:off x="1720553" y="1100310"/>
              <a:ext cx="1014658" cy="216667"/>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Thanks Mya! Can you tell me a little about Michael?</a:t>
              </a:r>
            </a:p>
          </p:txBody>
        </p:sp>
        <p:pic>
          <p:nvPicPr>
            <p:cNvPr id="85" name="Graphic 84">
              <a:extLst>
                <a:ext uri="{FF2B5EF4-FFF2-40B4-BE49-F238E27FC236}">
                  <a16:creationId xmlns:a16="http://schemas.microsoft.com/office/drawing/2014/main" id="{AEEAF045-7226-4481-A5E7-905AFF97FC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86" name="Group 85">
            <a:extLst>
              <a:ext uri="{FF2B5EF4-FFF2-40B4-BE49-F238E27FC236}">
                <a16:creationId xmlns:a16="http://schemas.microsoft.com/office/drawing/2014/main" id="{99352B7E-5B9C-49A3-89DC-2EFA45EFD731}"/>
              </a:ext>
            </a:extLst>
          </p:cNvPr>
          <p:cNvGrpSpPr/>
          <p:nvPr/>
        </p:nvGrpSpPr>
        <p:grpSpPr>
          <a:xfrm flipH="1">
            <a:off x="149099" y="1432447"/>
            <a:ext cx="2074254" cy="433539"/>
            <a:chOff x="786917" y="1089669"/>
            <a:chExt cx="1976292" cy="255789"/>
          </a:xfrm>
        </p:grpSpPr>
        <p:sp>
          <p:nvSpPr>
            <p:cNvPr id="87" name="Rounded Rectangle 60">
              <a:extLst>
                <a:ext uri="{FF2B5EF4-FFF2-40B4-BE49-F238E27FC236}">
                  <a16:creationId xmlns:a16="http://schemas.microsoft.com/office/drawing/2014/main" id="{EF891C0E-1A5A-45BD-9380-2CAFB9ECCA1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2B75EAF6-52E1-4C1F-8860-D57913A45D3F}"/>
                </a:ext>
              </a:extLst>
            </p:cNvPr>
            <p:cNvSpPr txBox="1"/>
            <p:nvPr/>
          </p:nvSpPr>
          <p:spPr>
            <a:xfrm>
              <a:off x="786917" y="1100310"/>
              <a:ext cx="1897201" cy="11293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Sure thing! Here’s a little blurb about Michael and bots. </a:t>
              </a:r>
            </a:p>
          </p:txBody>
        </p:sp>
        <p:pic>
          <p:nvPicPr>
            <p:cNvPr id="89" name="Graphic 88">
              <a:extLst>
                <a:ext uri="{FF2B5EF4-FFF2-40B4-BE49-F238E27FC236}">
                  <a16:creationId xmlns:a16="http://schemas.microsoft.com/office/drawing/2014/main" id="{6A2CCD31-2D5A-4380-86AC-C2CD449C1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90" name="Group 89">
            <a:extLst>
              <a:ext uri="{FF2B5EF4-FFF2-40B4-BE49-F238E27FC236}">
                <a16:creationId xmlns:a16="http://schemas.microsoft.com/office/drawing/2014/main" id="{445A80D4-4275-4B62-A59B-D1B6250E43BF}"/>
              </a:ext>
            </a:extLst>
          </p:cNvPr>
          <p:cNvGrpSpPr/>
          <p:nvPr/>
        </p:nvGrpSpPr>
        <p:grpSpPr>
          <a:xfrm>
            <a:off x="656583" y="1991186"/>
            <a:ext cx="2093547" cy="270939"/>
            <a:chOff x="1720552" y="1089669"/>
            <a:chExt cx="1039950" cy="254334"/>
          </a:xfrm>
        </p:grpSpPr>
        <p:sp>
          <p:nvSpPr>
            <p:cNvPr id="91" name="Rounded Rectangle 40">
              <a:extLst>
                <a:ext uri="{FF2B5EF4-FFF2-40B4-BE49-F238E27FC236}">
                  <a16:creationId xmlns:a16="http://schemas.microsoft.com/office/drawing/2014/main" id="{20FCF276-3440-4BFE-BC92-D9E0B3697E4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19BDA4A5-8A93-48AE-A060-FF74C6C7F49E}"/>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his work on bots</a:t>
              </a:r>
            </a:p>
          </p:txBody>
        </p:sp>
        <p:pic>
          <p:nvPicPr>
            <p:cNvPr id="93" name="Graphic 92">
              <a:extLst>
                <a:ext uri="{FF2B5EF4-FFF2-40B4-BE49-F238E27FC236}">
                  <a16:creationId xmlns:a16="http://schemas.microsoft.com/office/drawing/2014/main" id="{C7AF4274-F1D5-40F8-89CA-0C4B2E6090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2387325"/>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49" name="Group 48">
            <a:extLst>
              <a:ext uri="{FF2B5EF4-FFF2-40B4-BE49-F238E27FC236}">
                <a16:creationId xmlns:a16="http://schemas.microsoft.com/office/drawing/2014/main" id="{085BBEC7-F1A2-422E-8222-3427ACB6A08B}"/>
              </a:ext>
            </a:extLst>
          </p:cNvPr>
          <p:cNvGrpSpPr/>
          <p:nvPr/>
        </p:nvGrpSpPr>
        <p:grpSpPr>
          <a:xfrm>
            <a:off x="654074" y="3084254"/>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3480393"/>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47" name="Group 46">
            <a:extLst>
              <a:ext uri="{FF2B5EF4-FFF2-40B4-BE49-F238E27FC236}">
                <a16:creationId xmlns:a16="http://schemas.microsoft.com/office/drawing/2014/main" id="{AEF7D711-8B92-45FC-94A7-54809D51CE11}"/>
              </a:ext>
            </a:extLst>
          </p:cNvPr>
          <p:cNvGrpSpPr/>
          <p:nvPr/>
        </p:nvGrpSpPr>
        <p:grpSpPr>
          <a:xfrm>
            <a:off x="651025" y="4177322"/>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FA790F57-B088-6B4B-A9FB-7D7C503BA08D}"/>
              </a:ext>
            </a:extLst>
          </p:cNvPr>
          <p:cNvGrpSpPr/>
          <p:nvPr/>
        </p:nvGrpSpPr>
        <p:grpSpPr>
          <a:xfrm>
            <a:off x="0" y="4820404"/>
            <a:ext cx="2838090" cy="1732303"/>
            <a:chOff x="-8" y="4818617"/>
            <a:chExt cx="2838090" cy="1732303"/>
          </a:xfrm>
        </p:grpSpPr>
        <p:pic>
          <p:nvPicPr>
            <p:cNvPr id="62" name="Picture 61" descr="Graphical user interface, text, application, chat or text message&#10;&#10;Description automatically generated">
              <a:extLst>
                <a:ext uri="{FF2B5EF4-FFF2-40B4-BE49-F238E27FC236}">
                  <a16:creationId xmlns:a16="http://schemas.microsoft.com/office/drawing/2014/main" id="{4468CAE1-57E6-824D-8A76-1ADCF3BE8807}"/>
                </a:ext>
              </a:extLst>
            </p:cNvPr>
            <p:cNvPicPr>
              <a:picLocks noChangeAspect="1"/>
            </p:cNvPicPr>
            <p:nvPr/>
          </p:nvPicPr>
          <p:blipFill rotWithShape="1">
            <a:blip r:embed="rId11">
              <a:alphaModFix amt="85000"/>
            </a:blip>
            <a:srcRect t="15087" b="-1"/>
            <a:stretch/>
          </p:blipFill>
          <p:spPr>
            <a:xfrm>
              <a:off x="0" y="4822210"/>
              <a:ext cx="2838075" cy="1728710"/>
            </a:xfrm>
            <a:prstGeom prst="rect">
              <a:avLst/>
            </a:prstGeom>
          </p:spPr>
        </p:pic>
        <p:cxnSp>
          <p:nvCxnSpPr>
            <p:cNvPr id="63" name="Straight Connector 62">
              <a:extLst>
                <a:ext uri="{FF2B5EF4-FFF2-40B4-BE49-F238E27FC236}">
                  <a16:creationId xmlns:a16="http://schemas.microsoft.com/office/drawing/2014/main" id="{03E49950-4046-6E4F-9090-8BA916913DB4}"/>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64" name="Picture 63" descr="Logo&#10;&#10;Description automatically generated">
            <a:extLst>
              <a:ext uri="{FF2B5EF4-FFF2-40B4-BE49-F238E27FC236}">
                <a16:creationId xmlns:a16="http://schemas.microsoft.com/office/drawing/2014/main" id="{57264199-86FC-433E-B813-02A3EAA862FB}"/>
              </a:ext>
            </a:extLst>
          </p:cNvPr>
          <p:cNvPicPr>
            <a:picLocks noChangeAspect="1"/>
          </p:cNvPicPr>
          <p:nvPr/>
        </p:nvPicPr>
        <p:blipFill>
          <a:blip r:embed="rId12"/>
          <a:stretch>
            <a:fillRect/>
          </a:stretch>
        </p:blipFill>
        <p:spPr>
          <a:xfrm>
            <a:off x="3721423" y="1057582"/>
            <a:ext cx="2717478" cy="556370"/>
          </a:xfrm>
          <a:prstGeom prst="rect">
            <a:avLst/>
          </a:prstGeom>
        </p:spPr>
      </p:pic>
      <p:pic>
        <p:nvPicPr>
          <p:cNvPr id="65" name="Green screen chat effect" descr="Green screen chat effect">
            <a:hlinkClick r:id="" action="ppaction://media"/>
            <a:extLst>
              <a:ext uri="{FF2B5EF4-FFF2-40B4-BE49-F238E27FC236}">
                <a16:creationId xmlns:a16="http://schemas.microsoft.com/office/drawing/2014/main" id="{53C4D8B2-397B-9741-9AD9-51A2CC23768C}"/>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3"/>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359137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84B739AB-D7BB-4B83-80C1-564605920408}"/>
              </a:ext>
            </a:extLst>
          </p:cNvPr>
          <p:cNvGrpSpPr/>
          <p:nvPr/>
        </p:nvGrpSpPr>
        <p:grpSpPr>
          <a:xfrm>
            <a:off x="656583" y="233621"/>
            <a:ext cx="2093547" cy="433539"/>
            <a:chOff x="1720552" y="1089669"/>
            <a:chExt cx="1039950" cy="254334"/>
          </a:xfrm>
        </p:grpSpPr>
        <p:sp>
          <p:nvSpPr>
            <p:cNvPr id="83" name="Rounded Rectangle 40">
              <a:extLst>
                <a:ext uri="{FF2B5EF4-FFF2-40B4-BE49-F238E27FC236}">
                  <a16:creationId xmlns:a16="http://schemas.microsoft.com/office/drawing/2014/main" id="{1DA9D11B-E4CD-4681-A8F8-FA1EA388CFB5}"/>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E3BCD2E0-E205-4618-A53C-D59FD4923417}"/>
                </a:ext>
              </a:extLst>
            </p:cNvPr>
            <p:cNvSpPr txBox="1"/>
            <p:nvPr/>
          </p:nvSpPr>
          <p:spPr>
            <a:xfrm>
              <a:off x="1720553" y="1100310"/>
              <a:ext cx="1014658" cy="216667"/>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Thanks Mya! Can you tell me a little about Michael?</a:t>
              </a:r>
            </a:p>
          </p:txBody>
        </p:sp>
        <p:pic>
          <p:nvPicPr>
            <p:cNvPr id="85" name="Graphic 84">
              <a:extLst>
                <a:ext uri="{FF2B5EF4-FFF2-40B4-BE49-F238E27FC236}">
                  <a16:creationId xmlns:a16="http://schemas.microsoft.com/office/drawing/2014/main" id="{AEEAF045-7226-4481-A5E7-905AFF97FC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2148"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tell me about the basketball bot </a:t>
            </a:r>
            <a:r>
              <a:rPr lang="en-US" sz="800" dirty="0" err="1">
                <a:solidFill>
                  <a:schemeClr val="tx2"/>
                </a:solidFill>
                <a:latin typeface="Segoe UI Semilight" panose="020B0402040204020203" pitchFamily="34" charset="0"/>
                <a:cs typeface="Segoe UI Semilight" panose="020B0402040204020203" pitchFamily="34" charset="0"/>
              </a:rPr>
              <a:t>mya</a:t>
            </a:r>
            <a:endParaRPr lang="en-US" sz="800" dirty="0">
              <a:solidFill>
                <a:schemeClr val="tx2"/>
              </a:solidFill>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421351"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Yahoo! Bots</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08359" y="1659546"/>
            <a:ext cx="3032075" cy="3658887"/>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 was fortunate to have worked on a multitude of bots at Yahoo!</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Basketball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News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Weather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Trivia/Game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Interactive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Finance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Restaurant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Movie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Alarm clock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Personal assistant Bot</a:t>
            </a:r>
          </a:p>
        </p:txBody>
      </p:sp>
      <p:grpSp>
        <p:nvGrpSpPr>
          <p:cNvPr id="86" name="Group 85">
            <a:extLst>
              <a:ext uri="{FF2B5EF4-FFF2-40B4-BE49-F238E27FC236}">
                <a16:creationId xmlns:a16="http://schemas.microsoft.com/office/drawing/2014/main" id="{99352B7E-5B9C-49A3-89DC-2EFA45EFD731}"/>
              </a:ext>
            </a:extLst>
          </p:cNvPr>
          <p:cNvGrpSpPr/>
          <p:nvPr/>
        </p:nvGrpSpPr>
        <p:grpSpPr>
          <a:xfrm flipH="1">
            <a:off x="149099" y="792360"/>
            <a:ext cx="2074254" cy="433539"/>
            <a:chOff x="786917" y="1089669"/>
            <a:chExt cx="1976292" cy="255789"/>
          </a:xfrm>
        </p:grpSpPr>
        <p:sp>
          <p:nvSpPr>
            <p:cNvPr id="87" name="Rounded Rectangle 60">
              <a:extLst>
                <a:ext uri="{FF2B5EF4-FFF2-40B4-BE49-F238E27FC236}">
                  <a16:creationId xmlns:a16="http://schemas.microsoft.com/office/drawing/2014/main" id="{EF891C0E-1A5A-45BD-9380-2CAFB9ECCA1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2B75EAF6-52E1-4C1F-8860-D57913A45D3F}"/>
                </a:ext>
              </a:extLst>
            </p:cNvPr>
            <p:cNvSpPr txBox="1"/>
            <p:nvPr/>
          </p:nvSpPr>
          <p:spPr>
            <a:xfrm>
              <a:off x="786917" y="1100310"/>
              <a:ext cx="1897201" cy="11293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Sure thing! Here’s a little blurb about Michael and bots. </a:t>
              </a:r>
            </a:p>
          </p:txBody>
        </p:sp>
        <p:pic>
          <p:nvPicPr>
            <p:cNvPr id="89" name="Graphic 88">
              <a:extLst>
                <a:ext uri="{FF2B5EF4-FFF2-40B4-BE49-F238E27FC236}">
                  <a16:creationId xmlns:a16="http://schemas.microsoft.com/office/drawing/2014/main" id="{6A2CCD31-2D5A-4380-86AC-C2CD449C1D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90" name="Group 89">
            <a:extLst>
              <a:ext uri="{FF2B5EF4-FFF2-40B4-BE49-F238E27FC236}">
                <a16:creationId xmlns:a16="http://schemas.microsoft.com/office/drawing/2014/main" id="{445A80D4-4275-4B62-A59B-D1B6250E43BF}"/>
              </a:ext>
            </a:extLst>
          </p:cNvPr>
          <p:cNvGrpSpPr/>
          <p:nvPr/>
        </p:nvGrpSpPr>
        <p:grpSpPr>
          <a:xfrm>
            <a:off x="656583" y="1351099"/>
            <a:ext cx="2093547" cy="270939"/>
            <a:chOff x="1720552" y="1089669"/>
            <a:chExt cx="1039950" cy="254334"/>
          </a:xfrm>
        </p:grpSpPr>
        <p:sp>
          <p:nvSpPr>
            <p:cNvPr id="91" name="Rounded Rectangle 40">
              <a:extLst>
                <a:ext uri="{FF2B5EF4-FFF2-40B4-BE49-F238E27FC236}">
                  <a16:creationId xmlns:a16="http://schemas.microsoft.com/office/drawing/2014/main" id="{20FCF276-3440-4BFE-BC92-D9E0B3697E4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19BDA4A5-8A93-48AE-A060-FF74C6C7F49E}"/>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his work on bots</a:t>
              </a:r>
            </a:p>
          </p:txBody>
        </p:sp>
        <p:pic>
          <p:nvPicPr>
            <p:cNvPr id="93" name="Graphic 92">
              <a:extLst>
                <a:ext uri="{FF2B5EF4-FFF2-40B4-BE49-F238E27FC236}">
                  <a16:creationId xmlns:a16="http://schemas.microsoft.com/office/drawing/2014/main" id="{C7AF4274-F1D5-40F8-89CA-0C4B2E6090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1747238"/>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49" name="Group 48">
            <a:extLst>
              <a:ext uri="{FF2B5EF4-FFF2-40B4-BE49-F238E27FC236}">
                <a16:creationId xmlns:a16="http://schemas.microsoft.com/office/drawing/2014/main" id="{085BBEC7-F1A2-422E-8222-3427ACB6A08B}"/>
              </a:ext>
            </a:extLst>
          </p:cNvPr>
          <p:cNvGrpSpPr/>
          <p:nvPr/>
        </p:nvGrpSpPr>
        <p:grpSpPr>
          <a:xfrm>
            <a:off x="654074" y="2444167"/>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2840306"/>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47" name="Group 46">
            <a:extLst>
              <a:ext uri="{FF2B5EF4-FFF2-40B4-BE49-F238E27FC236}">
                <a16:creationId xmlns:a16="http://schemas.microsoft.com/office/drawing/2014/main" id="{AEF7D711-8B92-45FC-94A7-54809D51CE11}"/>
              </a:ext>
            </a:extLst>
          </p:cNvPr>
          <p:cNvGrpSpPr/>
          <p:nvPr/>
        </p:nvGrpSpPr>
        <p:grpSpPr>
          <a:xfrm>
            <a:off x="651025" y="3537235"/>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4067043"/>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pic>
        <p:nvPicPr>
          <p:cNvPr id="5" name="Picture 4" descr="Icon&#10;&#10;Description automatically generated with medium confidence">
            <a:extLst>
              <a:ext uri="{FF2B5EF4-FFF2-40B4-BE49-F238E27FC236}">
                <a16:creationId xmlns:a16="http://schemas.microsoft.com/office/drawing/2014/main" id="{3D611C04-07B5-4887-870D-EA6BAE682286}"/>
              </a:ext>
            </a:extLst>
          </p:cNvPr>
          <p:cNvPicPr>
            <a:picLocks noChangeAspect="1"/>
          </p:cNvPicPr>
          <p:nvPr/>
        </p:nvPicPr>
        <p:blipFill>
          <a:blip r:embed="rId11"/>
          <a:stretch>
            <a:fillRect/>
          </a:stretch>
        </p:blipFill>
        <p:spPr>
          <a:xfrm>
            <a:off x="6855439" y="1771022"/>
            <a:ext cx="4336867" cy="3696705"/>
          </a:xfrm>
          <a:prstGeom prst="rect">
            <a:avLst/>
          </a:prstGeom>
        </p:spPr>
      </p:pic>
      <p:grpSp>
        <p:nvGrpSpPr>
          <p:cNvPr id="65" name="Group 64">
            <a:extLst>
              <a:ext uri="{FF2B5EF4-FFF2-40B4-BE49-F238E27FC236}">
                <a16:creationId xmlns:a16="http://schemas.microsoft.com/office/drawing/2014/main" id="{26AC00EC-754E-FB47-A866-8CA782B2852A}"/>
              </a:ext>
            </a:extLst>
          </p:cNvPr>
          <p:cNvGrpSpPr/>
          <p:nvPr/>
        </p:nvGrpSpPr>
        <p:grpSpPr>
          <a:xfrm>
            <a:off x="0" y="4820404"/>
            <a:ext cx="2838090" cy="1732303"/>
            <a:chOff x="-8" y="4818617"/>
            <a:chExt cx="2838090" cy="1732303"/>
          </a:xfrm>
        </p:grpSpPr>
        <p:pic>
          <p:nvPicPr>
            <p:cNvPr id="66" name="Picture 65" descr="Graphical user interface, text, application, chat or text message&#10;&#10;Description automatically generated">
              <a:extLst>
                <a:ext uri="{FF2B5EF4-FFF2-40B4-BE49-F238E27FC236}">
                  <a16:creationId xmlns:a16="http://schemas.microsoft.com/office/drawing/2014/main" id="{DD124495-4990-6444-8643-8951BABAB545}"/>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67" name="Straight Connector 66">
              <a:extLst>
                <a:ext uri="{FF2B5EF4-FFF2-40B4-BE49-F238E27FC236}">
                  <a16:creationId xmlns:a16="http://schemas.microsoft.com/office/drawing/2014/main" id="{52C2C35C-A7F7-4049-9575-3788E7083884}"/>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68" name="Green screen chat effect" descr="Green screen chat effect">
            <a:hlinkClick r:id="" action="ppaction://media"/>
            <a:extLst>
              <a:ext uri="{FF2B5EF4-FFF2-40B4-BE49-F238E27FC236}">
                <a16:creationId xmlns:a16="http://schemas.microsoft.com/office/drawing/2014/main" id="{017AF0E5-2188-2341-BC73-7DF16A7DFABC}"/>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3"/>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13698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99352B7E-5B9C-49A3-89DC-2EFA45EFD731}"/>
              </a:ext>
            </a:extLst>
          </p:cNvPr>
          <p:cNvGrpSpPr/>
          <p:nvPr/>
        </p:nvGrpSpPr>
        <p:grpSpPr>
          <a:xfrm flipH="1">
            <a:off x="149099" y="178399"/>
            <a:ext cx="2074254" cy="433539"/>
            <a:chOff x="786917" y="1089669"/>
            <a:chExt cx="1976292" cy="255789"/>
          </a:xfrm>
        </p:grpSpPr>
        <p:sp>
          <p:nvSpPr>
            <p:cNvPr id="87" name="Rounded Rectangle 60">
              <a:extLst>
                <a:ext uri="{FF2B5EF4-FFF2-40B4-BE49-F238E27FC236}">
                  <a16:creationId xmlns:a16="http://schemas.microsoft.com/office/drawing/2014/main" id="{EF891C0E-1A5A-45BD-9380-2CAFB9ECCA1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2B75EAF6-52E1-4C1F-8860-D57913A45D3F}"/>
                </a:ext>
              </a:extLst>
            </p:cNvPr>
            <p:cNvSpPr txBox="1"/>
            <p:nvPr/>
          </p:nvSpPr>
          <p:spPr>
            <a:xfrm>
              <a:off x="786917" y="1100310"/>
              <a:ext cx="1897201" cy="11293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Sure thing! Here’s a little blurb about Michael and bots. </a:t>
              </a:r>
            </a:p>
          </p:txBody>
        </p:sp>
        <p:pic>
          <p:nvPicPr>
            <p:cNvPr id="89" name="Graphic 88">
              <a:extLst>
                <a:ext uri="{FF2B5EF4-FFF2-40B4-BE49-F238E27FC236}">
                  <a16:creationId xmlns:a16="http://schemas.microsoft.com/office/drawing/2014/main" id="{6A2CCD31-2D5A-4380-86AC-C2CD449C1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2148"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421351"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Yahoo! Bots</a:t>
            </a:r>
          </a:p>
        </p:txBody>
      </p:sp>
      <p:grpSp>
        <p:nvGrpSpPr>
          <p:cNvPr id="90" name="Group 89">
            <a:extLst>
              <a:ext uri="{FF2B5EF4-FFF2-40B4-BE49-F238E27FC236}">
                <a16:creationId xmlns:a16="http://schemas.microsoft.com/office/drawing/2014/main" id="{445A80D4-4275-4B62-A59B-D1B6250E43BF}"/>
              </a:ext>
            </a:extLst>
          </p:cNvPr>
          <p:cNvGrpSpPr/>
          <p:nvPr/>
        </p:nvGrpSpPr>
        <p:grpSpPr>
          <a:xfrm>
            <a:off x="656583" y="737138"/>
            <a:ext cx="2093547" cy="270939"/>
            <a:chOff x="1720552" y="1089669"/>
            <a:chExt cx="1039950" cy="254334"/>
          </a:xfrm>
        </p:grpSpPr>
        <p:sp>
          <p:nvSpPr>
            <p:cNvPr id="91" name="Rounded Rectangle 40">
              <a:extLst>
                <a:ext uri="{FF2B5EF4-FFF2-40B4-BE49-F238E27FC236}">
                  <a16:creationId xmlns:a16="http://schemas.microsoft.com/office/drawing/2014/main" id="{20FCF276-3440-4BFE-BC92-D9E0B3697E4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19BDA4A5-8A93-48AE-A060-FF74C6C7F49E}"/>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his work on bots</a:t>
              </a:r>
            </a:p>
          </p:txBody>
        </p:sp>
        <p:pic>
          <p:nvPicPr>
            <p:cNvPr id="93" name="Graphic 92">
              <a:extLst>
                <a:ext uri="{FF2B5EF4-FFF2-40B4-BE49-F238E27FC236}">
                  <a16:creationId xmlns:a16="http://schemas.microsoft.com/office/drawing/2014/main" id="{C7AF4274-F1D5-40F8-89CA-0C4B2E6090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1133277"/>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49" name="Group 48">
            <a:extLst>
              <a:ext uri="{FF2B5EF4-FFF2-40B4-BE49-F238E27FC236}">
                <a16:creationId xmlns:a16="http://schemas.microsoft.com/office/drawing/2014/main" id="{085BBEC7-F1A2-422E-8222-3427ACB6A08B}"/>
              </a:ext>
            </a:extLst>
          </p:cNvPr>
          <p:cNvGrpSpPr/>
          <p:nvPr/>
        </p:nvGrpSpPr>
        <p:grpSpPr>
          <a:xfrm>
            <a:off x="654074" y="1830206"/>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2226345"/>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47" name="Group 46">
            <a:extLst>
              <a:ext uri="{FF2B5EF4-FFF2-40B4-BE49-F238E27FC236}">
                <a16:creationId xmlns:a16="http://schemas.microsoft.com/office/drawing/2014/main" id="{AEF7D711-8B92-45FC-94A7-54809D51CE11}"/>
              </a:ext>
            </a:extLst>
          </p:cNvPr>
          <p:cNvGrpSpPr/>
          <p:nvPr/>
        </p:nvGrpSpPr>
        <p:grpSpPr>
          <a:xfrm>
            <a:off x="651025" y="2923274"/>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3453082"/>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pic>
        <p:nvPicPr>
          <p:cNvPr id="5" name="Picture 4" descr="Icon&#10;&#10;Description automatically generated with medium confidence">
            <a:extLst>
              <a:ext uri="{FF2B5EF4-FFF2-40B4-BE49-F238E27FC236}">
                <a16:creationId xmlns:a16="http://schemas.microsoft.com/office/drawing/2014/main" id="{3D611C04-07B5-4887-870D-EA6BAE682286}"/>
              </a:ext>
            </a:extLst>
          </p:cNvPr>
          <p:cNvPicPr>
            <a:picLocks noChangeAspect="1"/>
          </p:cNvPicPr>
          <p:nvPr/>
        </p:nvPicPr>
        <p:blipFill>
          <a:blip r:embed="rId11"/>
          <a:stretch>
            <a:fillRect/>
          </a:stretch>
        </p:blipFill>
        <p:spPr>
          <a:xfrm>
            <a:off x="6855439" y="1771022"/>
            <a:ext cx="4336867" cy="3696705"/>
          </a:xfrm>
          <a:prstGeom prst="rect">
            <a:avLst/>
          </a:prstGeom>
        </p:spPr>
      </p:pic>
      <p:grpSp>
        <p:nvGrpSpPr>
          <p:cNvPr id="65" name="Group 64">
            <a:extLst>
              <a:ext uri="{FF2B5EF4-FFF2-40B4-BE49-F238E27FC236}">
                <a16:creationId xmlns:a16="http://schemas.microsoft.com/office/drawing/2014/main" id="{35E80497-5EC0-4C87-9378-B47C28F23FAC}"/>
              </a:ext>
            </a:extLst>
          </p:cNvPr>
          <p:cNvGrpSpPr/>
          <p:nvPr/>
        </p:nvGrpSpPr>
        <p:grpSpPr>
          <a:xfrm>
            <a:off x="651025" y="4004303"/>
            <a:ext cx="2093547" cy="301929"/>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69" name="Group 68">
            <a:extLst>
              <a:ext uri="{FF2B5EF4-FFF2-40B4-BE49-F238E27FC236}">
                <a16:creationId xmlns:a16="http://schemas.microsoft.com/office/drawing/2014/main" id="{9A7D9A45-2056-ED47-8040-FB94705ACEA9}"/>
              </a:ext>
            </a:extLst>
          </p:cNvPr>
          <p:cNvGrpSpPr/>
          <p:nvPr/>
        </p:nvGrpSpPr>
        <p:grpSpPr>
          <a:xfrm>
            <a:off x="0" y="4820404"/>
            <a:ext cx="2838090" cy="1732303"/>
            <a:chOff x="-8" y="4818617"/>
            <a:chExt cx="2838090" cy="1732303"/>
          </a:xfrm>
        </p:grpSpPr>
        <p:pic>
          <p:nvPicPr>
            <p:cNvPr id="70" name="Picture 69" descr="Graphical user interface, text, application, chat or text message&#10;&#10;Description automatically generated">
              <a:extLst>
                <a:ext uri="{FF2B5EF4-FFF2-40B4-BE49-F238E27FC236}">
                  <a16:creationId xmlns:a16="http://schemas.microsoft.com/office/drawing/2014/main" id="{4D3E6740-89ED-C645-875D-ED2B70948CC9}"/>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71" name="Straight Connector 70">
              <a:extLst>
                <a:ext uri="{FF2B5EF4-FFF2-40B4-BE49-F238E27FC236}">
                  <a16:creationId xmlns:a16="http://schemas.microsoft.com/office/drawing/2014/main" id="{507B0804-72FF-5A4E-9BA5-BD9C63361D54}"/>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044223FD-2AAD-48FA-A9FF-1BAAA5AB2A17}"/>
              </a:ext>
            </a:extLst>
          </p:cNvPr>
          <p:cNvSpPr txBox="1"/>
          <p:nvPr/>
        </p:nvSpPr>
        <p:spPr>
          <a:xfrm>
            <a:off x="3708359" y="1659546"/>
            <a:ext cx="3032075" cy="3658887"/>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 was fortunate to have worked on a multitude of bots at Yahoo!</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Basketball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News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Weather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Trivia/Game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Interactive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Finance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Restaurant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Movie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Alarm clock Bot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Personal assistant Bot</a:t>
            </a:r>
          </a:p>
        </p:txBody>
      </p:sp>
      <p:pic>
        <p:nvPicPr>
          <p:cNvPr id="73" name="Green screen chat effect" descr="Green screen chat effect">
            <a:hlinkClick r:id="" action="ppaction://media"/>
            <a:extLst>
              <a:ext uri="{FF2B5EF4-FFF2-40B4-BE49-F238E27FC236}">
                <a16:creationId xmlns:a16="http://schemas.microsoft.com/office/drawing/2014/main" id="{615F622F-181D-684D-8B48-29D4410D995B}"/>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3"/>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364105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336438"/>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1143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914178" cy="369332"/>
          </a:xfrm>
          <a:prstGeom prst="rect">
            <a:avLst/>
          </a:prstGeom>
          <a:noFill/>
        </p:spPr>
        <p:txBody>
          <a:bodyPr wrap="none" rtlCol="0">
            <a:spAutoFit/>
          </a:bodyPr>
          <a:lstStyle/>
          <a:p>
            <a:r>
              <a:rPr lang="en-US" b="1" dirty="0" err="1">
                <a:solidFill>
                  <a:schemeClr val="bg2">
                    <a:lumMod val="75000"/>
                    <a:lumOff val="25000"/>
                  </a:schemeClr>
                </a:solidFill>
                <a:latin typeface="Segoe UI Semibold" panose="020B0502040204020203" pitchFamily="34" charset="0"/>
                <a:cs typeface="Segoe UI Semibold" panose="020B0502040204020203" pitchFamily="34" charset="0"/>
              </a:rPr>
              <a:t>Bball</a:t>
            </a:r>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 Bot (1 of 4)</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08358" y="1659546"/>
            <a:ext cx="3397835" cy="448988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Persona: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Basketball focused and fun, utilizing basketball slang and verbiage.</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Functions: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Scores and results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News and highlights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Game notifications </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Team and player stats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Head to head comparisons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Quizzes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Conversation</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Steering towards NBA when needed</a:t>
            </a:r>
          </a:p>
          <a:p>
            <a:pPr marL="628650" lvl="1"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Scores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Notifications, Highlights, News</a:t>
            </a:r>
          </a:p>
        </p:txBody>
      </p:sp>
      <p:grpSp>
        <p:nvGrpSpPr>
          <p:cNvPr id="49" name="Group 48">
            <a:extLst>
              <a:ext uri="{FF2B5EF4-FFF2-40B4-BE49-F238E27FC236}">
                <a16:creationId xmlns:a16="http://schemas.microsoft.com/office/drawing/2014/main" id="{085BBEC7-F1A2-422E-8222-3427ACB6A08B}"/>
              </a:ext>
            </a:extLst>
          </p:cNvPr>
          <p:cNvGrpSpPr/>
          <p:nvPr/>
        </p:nvGrpSpPr>
        <p:grpSpPr>
          <a:xfrm>
            <a:off x="654074" y="1031271"/>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1425314"/>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47" name="Group 46">
            <a:extLst>
              <a:ext uri="{FF2B5EF4-FFF2-40B4-BE49-F238E27FC236}">
                <a16:creationId xmlns:a16="http://schemas.microsoft.com/office/drawing/2014/main" id="{AEF7D711-8B92-45FC-94A7-54809D51CE11}"/>
              </a:ext>
            </a:extLst>
          </p:cNvPr>
          <p:cNvGrpSpPr/>
          <p:nvPr/>
        </p:nvGrpSpPr>
        <p:grpSpPr>
          <a:xfrm>
            <a:off x="651025" y="2120147"/>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2647862"/>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65" name="Group 64">
            <a:extLst>
              <a:ext uri="{FF2B5EF4-FFF2-40B4-BE49-F238E27FC236}">
                <a16:creationId xmlns:a16="http://schemas.microsoft.com/office/drawing/2014/main" id="{35E80497-5EC0-4C87-9378-B47C28F23FAC}"/>
              </a:ext>
            </a:extLst>
          </p:cNvPr>
          <p:cNvGrpSpPr/>
          <p:nvPr/>
        </p:nvGrpSpPr>
        <p:grpSpPr>
          <a:xfrm>
            <a:off x="651025" y="3204505"/>
            <a:ext cx="2093547" cy="301929"/>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69" name="Group 68">
            <a:extLst>
              <a:ext uri="{FF2B5EF4-FFF2-40B4-BE49-F238E27FC236}">
                <a16:creationId xmlns:a16="http://schemas.microsoft.com/office/drawing/2014/main" id="{EE424235-2B12-483C-9919-F79FFF893CCB}"/>
              </a:ext>
            </a:extLst>
          </p:cNvPr>
          <p:cNvGrpSpPr/>
          <p:nvPr/>
        </p:nvGrpSpPr>
        <p:grpSpPr>
          <a:xfrm flipH="1">
            <a:off x="209536" y="3629542"/>
            <a:ext cx="2074254" cy="694491"/>
            <a:chOff x="786917" y="1089669"/>
            <a:chExt cx="1976292" cy="255789"/>
          </a:xfrm>
        </p:grpSpPr>
        <p:sp>
          <p:nvSpPr>
            <p:cNvPr id="70" name="Rounded Rectangle 60">
              <a:extLst>
                <a:ext uri="{FF2B5EF4-FFF2-40B4-BE49-F238E27FC236}">
                  <a16:creationId xmlns:a16="http://schemas.microsoft.com/office/drawing/2014/main" id="{1F6BBABD-566C-4EE2-BF9E-74B2BEA020C4}"/>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9BD4D503-220E-4192-A102-8E0382ABEAFB}"/>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72" name="Graphic 71">
              <a:extLst>
                <a:ext uri="{FF2B5EF4-FFF2-40B4-BE49-F238E27FC236}">
                  <a16:creationId xmlns:a16="http://schemas.microsoft.com/office/drawing/2014/main" id="{6A3F5454-9961-487D-A43E-11B3CF9EF0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pic>
        <p:nvPicPr>
          <p:cNvPr id="3" name="Picture 2" descr="Graphical user interface, text, application, chat or text message&#10;&#10;Description automatically generated">
            <a:extLst>
              <a:ext uri="{FF2B5EF4-FFF2-40B4-BE49-F238E27FC236}">
                <a16:creationId xmlns:a16="http://schemas.microsoft.com/office/drawing/2014/main" id="{71E1CEED-C254-4DBD-AF7E-C4282B9160A7}"/>
              </a:ext>
            </a:extLst>
          </p:cNvPr>
          <p:cNvPicPr>
            <a:picLocks noChangeAspect="1"/>
          </p:cNvPicPr>
          <p:nvPr/>
        </p:nvPicPr>
        <p:blipFill>
          <a:blip r:embed="rId11"/>
          <a:stretch>
            <a:fillRect/>
          </a:stretch>
        </p:blipFill>
        <p:spPr>
          <a:xfrm>
            <a:off x="9238903" y="888534"/>
            <a:ext cx="1798246" cy="5305240"/>
          </a:xfrm>
          <a:prstGeom prst="rect">
            <a:avLst/>
          </a:prstGeom>
        </p:spPr>
      </p:pic>
      <p:pic>
        <p:nvPicPr>
          <p:cNvPr id="6" name="Picture 5">
            <a:extLst>
              <a:ext uri="{FF2B5EF4-FFF2-40B4-BE49-F238E27FC236}">
                <a16:creationId xmlns:a16="http://schemas.microsoft.com/office/drawing/2014/main" id="{36802D85-AE35-448C-AFCA-302F9CCF1771}"/>
              </a:ext>
            </a:extLst>
          </p:cNvPr>
          <p:cNvPicPr>
            <a:picLocks noChangeAspect="1"/>
          </p:cNvPicPr>
          <p:nvPr/>
        </p:nvPicPr>
        <p:blipFill>
          <a:blip r:embed="rId12"/>
          <a:stretch>
            <a:fillRect/>
          </a:stretch>
        </p:blipFill>
        <p:spPr>
          <a:xfrm>
            <a:off x="7080241" y="1994816"/>
            <a:ext cx="2058607" cy="3092676"/>
          </a:xfrm>
          <a:prstGeom prst="rect">
            <a:avLst/>
          </a:prstGeom>
        </p:spPr>
      </p:pic>
      <p:grpSp>
        <p:nvGrpSpPr>
          <p:cNvPr id="73" name="Group 72">
            <a:extLst>
              <a:ext uri="{FF2B5EF4-FFF2-40B4-BE49-F238E27FC236}">
                <a16:creationId xmlns:a16="http://schemas.microsoft.com/office/drawing/2014/main" id="{3DF9FEEC-D4FC-3249-89F0-DE1813C6666C}"/>
              </a:ext>
            </a:extLst>
          </p:cNvPr>
          <p:cNvGrpSpPr/>
          <p:nvPr/>
        </p:nvGrpSpPr>
        <p:grpSpPr>
          <a:xfrm>
            <a:off x="0" y="4820404"/>
            <a:ext cx="2838090" cy="1732303"/>
            <a:chOff x="-8" y="4818617"/>
            <a:chExt cx="2838090" cy="1732303"/>
          </a:xfrm>
        </p:grpSpPr>
        <p:pic>
          <p:nvPicPr>
            <p:cNvPr id="74" name="Picture 73" descr="Graphical user interface, text, application, chat or text message&#10;&#10;Description automatically generated">
              <a:extLst>
                <a:ext uri="{FF2B5EF4-FFF2-40B4-BE49-F238E27FC236}">
                  <a16:creationId xmlns:a16="http://schemas.microsoft.com/office/drawing/2014/main" id="{EF56B595-33A4-1F48-84DE-1ACA13DA9C59}"/>
                </a:ext>
              </a:extLst>
            </p:cNvPr>
            <p:cNvPicPr>
              <a:picLocks noChangeAspect="1"/>
            </p:cNvPicPr>
            <p:nvPr/>
          </p:nvPicPr>
          <p:blipFill rotWithShape="1">
            <a:blip r:embed="rId13">
              <a:alphaModFix amt="85000"/>
            </a:blip>
            <a:srcRect t="15087" b="-1"/>
            <a:stretch/>
          </p:blipFill>
          <p:spPr>
            <a:xfrm>
              <a:off x="0" y="4822210"/>
              <a:ext cx="2838075" cy="1728710"/>
            </a:xfrm>
            <a:prstGeom prst="rect">
              <a:avLst/>
            </a:prstGeom>
          </p:spPr>
        </p:pic>
        <p:cxnSp>
          <p:nvCxnSpPr>
            <p:cNvPr id="75" name="Straight Connector 74">
              <a:extLst>
                <a:ext uri="{FF2B5EF4-FFF2-40B4-BE49-F238E27FC236}">
                  <a16:creationId xmlns:a16="http://schemas.microsoft.com/office/drawing/2014/main" id="{DFD1C638-12E7-A841-B2A9-E8B8D2E826C6}"/>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76" name="Green screen chat effect" descr="Green screen chat effect">
            <a:hlinkClick r:id="" action="ppaction://media"/>
            <a:extLst>
              <a:ext uri="{FF2B5EF4-FFF2-40B4-BE49-F238E27FC236}">
                <a16:creationId xmlns:a16="http://schemas.microsoft.com/office/drawing/2014/main" id="{36C80025-0FB9-1E44-83AC-2CD12A3E6497}"/>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4"/>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11983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336438"/>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7880" y="47798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5"/>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6"/>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949444" cy="369332"/>
          </a:xfrm>
          <a:prstGeom prst="rect">
            <a:avLst/>
          </a:prstGeom>
          <a:noFill/>
        </p:spPr>
        <p:txBody>
          <a:bodyPr wrap="none" rtlCol="0">
            <a:spAutoFit/>
          </a:bodyPr>
          <a:lstStyle/>
          <a:p>
            <a:r>
              <a:rPr lang="en-US" b="1" dirty="0" err="1">
                <a:solidFill>
                  <a:schemeClr val="bg2">
                    <a:lumMod val="75000"/>
                    <a:lumOff val="25000"/>
                  </a:schemeClr>
                </a:solidFill>
                <a:latin typeface="Segoe UI Semibold" panose="020B0502040204020203" pitchFamily="34" charset="0"/>
                <a:cs typeface="Segoe UI Semibold" panose="020B0502040204020203" pitchFamily="34" charset="0"/>
              </a:rPr>
              <a:t>Bball</a:t>
            </a:r>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 Bot (2 of 4)</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08358" y="1659546"/>
            <a:ext cx="3397835" cy="2273892"/>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The Stephen Curry example highlights how the bot differentiated between types of stats, based on recognized tokens or phrases. Curry, as a query by itself, brought about the default for season stats, then provided tidbits.</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p:txBody>
      </p:sp>
      <p:grpSp>
        <p:nvGrpSpPr>
          <p:cNvPr id="49" name="Group 48">
            <a:extLst>
              <a:ext uri="{FF2B5EF4-FFF2-40B4-BE49-F238E27FC236}">
                <a16:creationId xmlns:a16="http://schemas.microsoft.com/office/drawing/2014/main" id="{085BBEC7-F1A2-422E-8222-3427ACB6A08B}"/>
              </a:ext>
            </a:extLst>
          </p:cNvPr>
          <p:cNvGrpSpPr/>
          <p:nvPr/>
        </p:nvGrpSpPr>
        <p:grpSpPr>
          <a:xfrm>
            <a:off x="654074" y="1031271"/>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1425314"/>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47" name="Group 46">
            <a:extLst>
              <a:ext uri="{FF2B5EF4-FFF2-40B4-BE49-F238E27FC236}">
                <a16:creationId xmlns:a16="http://schemas.microsoft.com/office/drawing/2014/main" id="{AEF7D711-8B92-45FC-94A7-54809D51CE11}"/>
              </a:ext>
            </a:extLst>
          </p:cNvPr>
          <p:cNvGrpSpPr/>
          <p:nvPr/>
        </p:nvGrpSpPr>
        <p:grpSpPr>
          <a:xfrm>
            <a:off x="651025" y="2120147"/>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2647862"/>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65" name="Group 64">
            <a:extLst>
              <a:ext uri="{FF2B5EF4-FFF2-40B4-BE49-F238E27FC236}">
                <a16:creationId xmlns:a16="http://schemas.microsoft.com/office/drawing/2014/main" id="{35E80497-5EC0-4C87-9378-B47C28F23FAC}"/>
              </a:ext>
            </a:extLst>
          </p:cNvPr>
          <p:cNvGrpSpPr/>
          <p:nvPr/>
        </p:nvGrpSpPr>
        <p:grpSpPr>
          <a:xfrm>
            <a:off x="651025" y="3204505"/>
            <a:ext cx="2093547" cy="301929"/>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pic>
        <p:nvPicPr>
          <p:cNvPr id="4" name="Picture 3" descr="Graphical user interface, text, application, chat or text message&#10;&#10;Description automatically generated">
            <a:extLst>
              <a:ext uri="{FF2B5EF4-FFF2-40B4-BE49-F238E27FC236}">
                <a16:creationId xmlns:a16="http://schemas.microsoft.com/office/drawing/2014/main" id="{A7D12C4E-9FD0-478A-9608-43B2281A9299}"/>
              </a:ext>
            </a:extLst>
          </p:cNvPr>
          <p:cNvPicPr>
            <a:picLocks noChangeAspect="1"/>
          </p:cNvPicPr>
          <p:nvPr/>
        </p:nvPicPr>
        <p:blipFill>
          <a:blip r:embed="rId9"/>
          <a:stretch>
            <a:fillRect/>
          </a:stretch>
        </p:blipFill>
        <p:spPr>
          <a:xfrm>
            <a:off x="8210471" y="904915"/>
            <a:ext cx="1812203" cy="5300275"/>
          </a:xfrm>
          <a:prstGeom prst="rect">
            <a:avLst/>
          </a:prstGeom>
        </p:spPr>
      </p:pic>
      <p:grpSp>
        <p:nvGrpSpPr>
          <p:cNvPr id="73" name="Group 72">
            <a:extLst>
              <a:ext uri="{FF2B5EF4-FFF2-40B4-BE49-F238E27FC236}">
                <a16:creationId xmlns:a16="http://schemas.microsoft.com/office/drawing/2014/main" id="{9B82A2D6-CF2E-403C-B4C0-2EC5824B3F9D}"/>
              </a:ext>
            </a:extLst>
          </p:cNvPr>
          <p:cNvGrpSpPr/>
          <p:nvPr/>
        </p:nvGrpSpPr>
        <p:grpSpPr>
          <a:xfrm flipH="1">
            <a:off x="209536" y="3629542"/>
            <a:ext cx="2074254" cy="694491"/>
            <a:chOff x="786917" y="1089669"/>
            <a:chExt cx="1976292" cy="255789"/>
          </a:xfrm>
        </p:grpSpPr>
        <p:sp>
          <p:nvSpPr>
            <p:cNvPr id="74" name="Rounded Rectangle 60">
              <a:extLst>
                <a:ext uri="{FF2B5EF4-FFF2-40B4-BE49-F238E27FC236}">
                  <a16:creationId xmlns:a16="http://schemas.microsoft.com/office/drawing/2014/main" id="{CC0E0156-7992-4710-A894-5BBA413A66A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D2C8D218-C5FF-4C7E-AFC8-0E076747B62D}"/>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76" name="Graphic 75">
              <a:extLst>
                <a:ext uri="{FF2B5EF4-FFF2-40B4-BE49-F238E27FC236}">
                  <a16:creationId xmlns:a16="http://schemas.microsoft.com/office/drawing/2014/main" id="{2C4837E4-20C3-46B9-B633-37A40D89A9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44" name="Group 43">
            <a:extLst>
              <a:ext uri="{FF2B5EF4-FFF2-40B4-BE49-F238E27FC236}">
                <a16:creationId xmlns:a16="http://schemas.microsoft.com/office/drawing/2014/main" id="{22F9529D-380A-374C-B48F-075C42CDFEE1}"/>
              </a:ext>
            </a:extLst>
          </p:cNvPr>
          <p:cNvGrpSpPr/>
          <p:nvPr/>
        </p:nvGrpSpPr>
        <p:grpSpPr>
          <a:xfrm>
            <a:off x="0" y="4820404"/>
            <a:ext cx="2838090" cy="1732303"/>
            <a:chOff x="-8" y="4818617"/>
            <a:chExt cx="2838090" cy="1732303"/>
          </a:xfrm>
        </p:grpSpPr>
        <p:pic>
          <p:nvPicPr>
            <p:cNvPr id="69" name="Picture 68" descr="Graphical user interface, text, application, chat or text message&#10;&#10;Description automatically generated">
              <a:extLst>
                <a:ext uri="{FF2B5EF4-FFF2-40B4-BE49-F238E27FC236}">
                  <a16:creationId xmlns:a16="http://schemas.microsoft.com/office/drawing/2014/main" id="{6F29F949-B90B-1149-9E65-5927E17624F7}"/>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70" name="Straight Connector 69">
              <a:extLst>
                <a:ext uri="{FF2B5EF4-FFF2-40B4-BE49-F238E27FC236}">
                  <a16:creationId xmlns:a16="http://schemas.microsoft.com/office/drawing/2014/main" id="{4C336EAC-D8CA-DF48-BFE5-6C3BFBFAB0EB}"/>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647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336438"/>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5"/>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6"/>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949444" cy="369332"/>
          </a:xfrm>
          <a:prstGeom prst="rect">
            <a:avLst/>
          </a:prstGeom>
          <a:noFill/>
        </p:spPr>
        <p:txBody>
          <a:bodyPr wrap="none" rtlCol="0">
            <a:spAutoFit/>
          </a:bodyPr>
          <a:lstStyle/>
          <a:p>
            <a:r>
              <a:rPr lang="en-US" b="1" dirty="0" err="1">
                <a:solidFill>
                  <a:schemeClr val="bg2">
                    <a:lumMod val="75000"/>
                    <a:lumOff val="25000"/>
                  </a:schemeClr>
                </a:solidFill>
                <a:latin typeface="Segoe UI Semibold" panose="020B0502040204020203" pitchFamily="34" charset="0"/>
                <a:cs typeface="Segoe UI Semibold" panose="020B0502040204020203" pitchFamily="34" charset="0"/>
              </a:rPr>
              <a:t>Bball</a:t>
            </a:r>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 Bot (3 of 4)</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3" y="1662107"/>
            <a:ext cx="3136577" cy="2550891"/>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Head to Head Stats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Player vs Player</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Team vs Team</a:t>
            </a:r>
          </a:p>
          <a:p>
            <a:pPr marL="628650" lvl="1"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NBA standings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Limited to the top 5 of each conference due </a:t>
            </a:r>
            <a:r>
              <a:rPr lang="en-US" sz="1200" spc="40" dirty="0" err="1">
                <a:solidFill>
                  <a:schemeClr val="bg2">
                    <a:lumMod val="75000"/>
                    <a:lumOff val="25000"/>
                  </a:schemeClr>
                </a:solidFill>
                <a:latin typeface="Segoe UI Semilight" panose="020B0402040204020203" pitchFamily="34" charset="0"/>
                <a:cs typeface="Segoe UI Semilight" panose="020B0402040204020203" pitchFamily="34" charset="0"/>
              </a:rPr>
              <a:t>spacial</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 restrictions</a:t>
            </a:r>
          </a:p>
        </p:txBody>
      </p:sp>
      <p:grpSp>
        <p:nvGrpSpPr>
          <p:cNvPr id="49" name="Group 48">
            <a:extLst>
              <a:ext uri="{FF2B5EF4-FFF2-40B4-BE49-F238E27FC236}">
                <a16:creationId xmlns:a16="http://schemas.microsoft.com/office/drawing/2014/main" id="{085BBEC7-F1A2-422E-8222-3427ACB6A08B}"/>
              </a:ext>
            </a:extLst>
          </p:cNvPr>
          <p:cNvGrpSpPr/>
          <p:nvPr/>
        </p:nvGrpSpPr>
        <p:grpSpPr>
          <a:xfrm>
            <a:off x="654074" y="1031271"/>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1425314"/>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47" name="Group 46">
            <a:extLst>
              <a:ext uri="{FF2B5EF4-FFF2-40B4-BE49-F238E27FC236}">
                <a16:creationId xmlns:a16="http://schemas.microsoft.com/office/drawing/2014/main" id="{AEF7D711-8B92-45FC-94A7-54809D51CE11}"/>
              </a:ext>
            </a:extLst>
          </p:cNvPr>
          <p:cNvGrpSpPr/>
          <p:nvPr/>
        </p:nvGrpSpPr>
        <p:grpSpPr>
          <a:xfrm>
            <a:off x="651025" y="2120147"/>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2647862"/>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65" name="Group 64">
            <a:extLst>
              <a:ext uri="{FF2B5EF4-FFF2-40B4-BE49-F238E27FC236}">
                <a16:creationId xmlns:a16="http://schemas.microsoft.com/office/drawing/2014/main" id="{35E80497-5EC0-4C87-9378-B47C28F23FAC}"/>
              </a:ext>
            </a:extLst>
          </p:cNvPr>
          <p:cNvGrpSpPr/>
          <p:nvPr/>
        </p:nvGrpSpPr>
        <p:grpSpPr>
          <a:xfrm>
            <a:off x="651025" y="3204505"/>
            <a:ext cx="2093547" cy="301929"/>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pic>
        <p:nvPicPr>
          <p:cNvPr id="3" name="Picture 2" descr="Graphical user interface, text, application, chat or text message&#10;&#10;Description automatically generated">
            <a:extLst>
              <a:ext uri="{FF2B5EF4-FFF2-40B4-BE49-F238E27FC236}">
                <a16:creationId xmlns:a16="http://schemas.microsoft.com/office/drawing/2014/main" id="{131D8125-04CD-47FD-8DA3-27B69573DAB5}"/>
              </a:ext>
            </a:extLst>
          </p:cNvPr>
          <p:cNvPicPr>
            <a:picLocks noChangeAspect="1"/>
          </p:cNvPicPr>
          <p:nvPr/>
        </p:nvPicPr>
        <p:blipFill>
          <a:blip r:embed="rId9"/>
          <a:stretch>
            <a:fillRect/>
          </a:stretch>
        </p:blipFill>
        <p:spPr>
          <a:xfrm>
            <a:off x="6593391" y="1151989"/>
            <a:ext cx="2331813" cy="4955104"/>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01E3F05D-1F49-44BA-BAE5-A0441A986B6D}"/>
              </a:ext>
            </a:extLst>
          </p:cNvPr>
          <p:cNvPicPr>
            <a:picLocks noChangeAspect="1"/>
          </p:cNvPicPr>
          <p:nvPr/>
        </p:nvPicPr>
        <p:blipFill>
          <a:blip r:embed="rId10"/>
          <a:stretch>
            <a:fillRect/>
          </a:stretch>
        </p:blipFill>
        <p:spPr>
          <a:xfrm>
            <a:off x="8925204" y="1121544"/>
            <a:ext cx="2451037" cy="4377259"/>
          </a:xfrm>
          <a:prstGeom prst="rect">
            <a:avLst/>
          </a:prstGeom>
        </p:spPr>
      </p:pic>
      <p:grpSp>
        <p:nvGrpSpPr>
          <p:cNvPr id="73" name="Group 72">
            <a:extLst>
              <a:ext uri="{FF2B5EF4-FFF2-40B4-BE49-F238E27FC236}">
                <a16:creationId xmlns:a16="http://schemas.microsoft.com/office/drawing/2014/main" id="{E9B453CA-C917-42ED-89F5-1941FBC934CB}"/>
              </a:ext>
            </a:extLst>
          </p:cNvPr>
          <p:cNvGrpSpPr/>
          <p:nvPr/>
        </p:nvGrpSpPr>
        <p:grpSpPr>
          <a:xfrm flipH="1">
            <a:off x="209536" y="3629542"/>
            <a:ext cx="2074254" cy="694491"/>
            <a:chOff x="786917" y="1089669"/>
            <a:chExt cx="1976292" cy="255789"/>
          </a:xfrm>
        </p:grpSpPr>
        <p:sp>
          <p:nvSpPr>
            <p:cNvPr id="74" name="Rounded Rectangle 60">
              <a:extLst>
                <a:ext uri="{FF2B5EF4-FFF2-40B4-BE49-F238E27FC236}">
                  <a16:creationId xmlns:a16="http://schemas.microsoft.com/office/drawing/2014/main" id="{0F8D8F04-2714-4EBA-8CCC-A82B93727986}"/>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9DE2267F-750F-43C0-AAF3-5507B23A3319}"/>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76" name="Graphic 75">
              <a:extLst>
                <a:ext uri="{FF2B5EF4-FFF2-40B4-BE49-F238E27FC236}">
                  <a16:creationId xmlns:a16="http://schemas.microsoft.com/office/drawing/2014/main" id="{090A3F81-AA44-4C7C-BB6F-106C282CC6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72" name="Group 71">
            <a:extLst>
              <a:ext uri="{FF2B5EF4-FFF2-40B4-BE49-F238E27FC236}">
                <a16:creationId xmlns:a16="http://schemas.microsoft.com/office/drawing/2014/main" id="{06C801FC-A940-4D46-BA96-83CB25316A40}"/>
              </a:ext>
            </a:extLst>
          </p:cNvPr>
          <p:cNvGrpSpPr/>
          <p:nvPr/>
        </p:nvGrpSpPr>
        <p:grpSpPr>
          <a:xfrm>
            <a:off x="0" y="4820404"/>
            <a:ext cx="2838090" cy="1732303"/>
            <a:chOff x="-8" y="4818617"/>
            <a:chExt cx="2838090" cy="1732303"/>
          </a:xfrm>
        </p:grpSpPr>
        <p:pic>
          <p:nvPicPr>
            <p:cNvPr id="77" name="Picture 76" descr="Graphical user interface, text, application, chat or text message&#10;&#10;Description automatically generated">
              <a:extLst>
                <a:ext uri="{FF2B5EF4-FFF2-40B4-BE49-F238E27FC236}">
                  <a16:creationId xmlns:a16="http://schemas.microsoft.com/office/drawing/2014/main" id="{BFF0FFE5-8923-BC48-8517-A616E65BB294}"/>
                </a:ext>
              </a:extLst>
            </p:cNvPr>
            <p:cNvPicPr>
              <a:picLocks noChangeAspect="1"/>
            </p:cNvPicPr>
            <p:nvPr/>
          </p:nvPicPr>
          <p:blipFill rotWithShape="1">
            <a:blip r:embed="rId11">
              <a:alphaModFix amt="85000"/>
            </a:blip>
            <a:srcRect t="15087" b="-1"/>
            <a:stretch/>
          </p:blipFill>
          <p:spPr>
            <a:xfrm>
              <a:off x="0" y="4822210"/>
              <a:ext cx="2838075" cy="1728710"/>
            </a:xfrm>
            <a:prstGeom prst="rect">
              <a:avLst/>
            </a:prstGeom>
          </p:spPr>
        </p:pic>
        <p:cxnSp>
          <p:nvCxnSpPr>
            <p:cNvPr id="78" name="Straight Connector 77">
              <a:extLst>
                <a:ext uri="{FF2B5EF4-FFF2-40B4-BE49-F238E27FC236}">
                  <a16:creationId xmlns:a16="http://schemas.microsoft.com/office/drawing/2014/main" id="{FDD50D74-E4BA-4D4F-AA52-7DAEBDB65123}"/>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3539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336438"/>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5"/>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6"/>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954253" cy="369332"/>
          </a:xfrm>
          <a:prstGeom prst="rect">
            <a:avLst/>
          </a:prstGeom>
          <a:noFill/>
        </p:spPr>
        <p:txBody>
          <a:bodyPr wrap="none" rtlCol="0">
            <a:spAutoFit/>
          </a:bodyPr>
          <a:lstStyle/>
          <a:p>
            <a:r>
              <a:rPr lang="en-US" b="1" dirty="0" err="1">
                <a:solidFill>
                  <a:schemeClr val="bg2">
                    <a:lumMod val="75000"/>
                    <a:lumOff val="25000"/>
                  </a:schemeClr>
                </a:solidFill>
                <a:latin typeface="Segoe UI Semibold" panose="020B0502040204020203" pitchFamily="34" charset="0"/>
                <a:cs typeface="Segoe UI Semibold" panose="020B0502040204020203" pitchFamily="34" charset="0"/>
              </a:rPr>
              <a:t>Bball</a:t>
            </a:r>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 Bot (4 of 4)</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4" y="1662107"/>
            <a:ext cx="2459330" cy="3381888"/>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The quiz example illustrates the use of basketball slang to show personality. Incorrect answers yielded phrases like “Airball!” and “Rejected!” whereas correct answers resulted in responses like “And 1” and “Slam Dunk!”</a:t>
            </a:r>
          </a:p>
          <a:p>
            <a:pPr marL="628650" lvl="1"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r>
              <a:rPr lang="en-US" sz="1200" spc="40" dirty="0" err="1">
                <a:solidFill>
                  <a:schemeClr val="bg2">
                    <a:lumMod val="75000"/>
                    <a:lumOff val="25000"/>
                  </a:schemeClr>
                </a:solidFill>
                <a:latin typeface="Segoe UI Semilight" panose="020B0402040204020203" pitchFamily="34" charset="0"/>
                <a:cs typeface="Segoe UI Semilight" panose="020B0402040204020203" pitchFamily="34" charset="0"/>
              </a:rPr>
              <a:t>Bball</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 Bot steering conversation</a:t>
            </a:r>
          </a:p>
        </p:txBody>
      </p:sp>
      <p:grpSp>
        <p:nvGrpSpPr>
          <p:cNvPr id="49" name="Group 48">
            <a:extLst>
              <a:ext uri="{FF2B5EF4-FFF2-40B4-BE49-F238E27FC236}">
                <a16:creationId xmlns:a16="http://schemas.microsoft.com/office/drawing/2014/main" id="{085BBEC7-F1A2-422E-8222-3427ACB6A08B}"/>
              </a:ext>
            </a:extLst>
          </p:cNvPr>
          <p:cNvGrpSpPr/>
          <p:nvPr/>
        </p:nvGrpSpPr>
        <p:grpSpPr>
          <a:xfrm>
            <a:off x="654074" y="1031271"/>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1425314"/>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47" name="Group 46">
            <a:extLst>
              <a:ext uri="{FF2B5EF4-FFF2-40B4-BE49-F238E27FC236}">
                <a16:creationId xmlns:a16="http://schemas.microsoft.com/office/drawing/2014/main" id="{AEF7D711-8B92-45FC-94A7-54809D51CE11}"/>
              </a:ext>
            </a:extLst>
          </p:cNvPr>
          <p:cNvGrpSpPr/>
          <p:nvPr/>
        </p:nvGrpSpPr>
        <p:grpSpPr>
          <a:xfrm>
            <a:off x="651025" y="2120147"/>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2647862"/>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65" name="Group 64">
            <a:extLst>
              <a:ext uri="{FF2B5EF4-FFF2-40B4-BE49-F238E27FC236}">
                <a16:creationId xmlns:a16="http://schemas.microsoft.com/office/drawing/2014/main" id="{35E80497-5EC0-4C87-9378-B47C28F23FAC}"/>
              </a:ext>
            </a:extLst>
          </p:cNvPr>
          <p:cNvGrpSpPr/>
          <p:nvPr/>
        </p:nvGrpSpPr>
        <p:grpSpPr>
          <a:xfrm>
            <a:off x="651025" y="3204505"/>
            <a:ext cx="2093547" cy="301929"/>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pic>
        <p:nvPicPr>
          <p:cNvPr id="4" name="Picture 3" descr="Graphical user interface, text, application, chat or text message&#10;&#10;Description automatically generated">
            <a:extLst>
              <a:ext uri="{FF2B5EF4-FFF2-40B4-BE49-F238E27FC236}">
                <a16:creationId xmlns:a16="http://schemas.microsoft.com/office/drawing/2014/main" id="{FFEB98B0-5BAE-4A54-BC60-DC9A512C0B36}"/>
              </a:ext>
            </a:extLst>
          </p:cNvPr>
          <p:cNvPicPr>
            <a:picLocks noChangeAspect="1"/>
          </p:cNvPicPr>
          <p:nvPr/>
        </p:nvPicPr>
        <p:blipFill>
          <a:blip r:embed="rId9"/>
          <a:stretch>
            <a:fillRect/>
          </a:stretch>
        </p:blipFill>
        <p:spPr>
          <a:xfrm>
            <a:off x="6180754" y="1301348"/>
            <a:ext cx="2505062" cy="4978231"/>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8BA87B54-23AC-47F9-A908-B2EFE3695CB8}"/>
              </a:ext>
            </a:extLst>
          </p:cNvPr>
          <p:cNvPicPr>
            <a:picLocks noChangeAspect="1"/>
          </p:cNvPicPr>
          <p:nvPr/>
        </p:nvPicPr>
        <p:blipFill>
          <a:blip r:embed="rId10"/>
          <a:stretch>
            <a:fillRect/>
          </a:stretch>
        </p:blipFill>
        <p:spPr>
          <a:xfrm>
            <a:off x="8599669" y="1259420"/>
            <a:ext cx="2333798" cy="3824837"/>
          </a:xfrm>
          <a:prstGeom prst="rect">
            <a:avLst/>
          </a:prstGeom>
        </p:spPr>
      </p:pic>
      <p:sp>
        <p:nvSpPr>
          <p:cNvPr id="73" name="TextBox 72">
            <a:extLst>
              <a:ext uri="{FF2B5EF4-FFF2-40B4-BE49-F238E27FC236}">
                <a16:creationId xmlns:a16="http://schemas.microsoft.com/office/drawing/2014/main" id="{9BF11205-0ABB-4390-95F4-B45CEFFF8A1B}"/>
              </a:ext>
            </a:extLst>
          </p:cNvPr>
          <p:cNvSpPr txBox="1"/>
          <p:nvPr/>
        </p:nvSpPr>
        <p:spPr>
          <a:xfrm flipH="1">
            <a:off x="92148"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show me the next example</a:t>
            </a:r>
          </a:p>
        </p:txBody>
      </p:sp>
      <p:sp>
        <p:nvSpPr>
          <p:cNvPr id="74" name="TextBox 73">
            <a:extLst>
              <a:ext uri="{FF2B5EF4-FFF2-40B4-BE49-F238E27FC236}">
                <a16:creationId xmlns:a16="http://schemas.microsoft.com/office/drawing/2014/main" id="{FDF6FC4F-9A29-41EA-847A-8A455C2D9452}"/>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show me the next example</a:t>
            </a:r>
          </a:p>
        </p:txBody>
      </p:sp>
      <p:grpSp>
        <p:nvGrpSpPr>
          <p:cNvPr id="75" name="Group 74">
            <a:extLst>
              <a:ext uri="{FF2B5EF4-FFF2-40B4-BE49-F238E27FC236}">
                <a16:creationId xmlns:a16="http://schemas.microsoft.com/office/drawing/2014/main" id="{81C875E9-94A9-4049-A378-FD7608C23CE8}"/>
              </a:ext>
            </a:extLst>
          </p:cNvPr>
          <p:cNvGrpSpPr/>
          <p:nvPr/>
        </p:nvGrpSpPr>
        <p:grpSpPr>
          <a:xfrm flipH="1">
            <a:off x="209536" y="3629542"/>
            <a:ext cx="2074254" cy="694491"/>
            <a:chOff x="786917" y="1089669"/>
            <a:chExt cx="1976292" cy="255789"/>
          </a:xfrm>
        </p:grpSpPr>
        <p:sp>
          <p:nvSpPr>
            <p:cNvPr id="76" name="Rounded Rectangle 60">
              <a:extLst>
                <a:ext uri="{FF2B5EF4-FFF2-40B4-BE49-F238E27FC236}">
                  <a16:creationId xmlns:a16="http://schemas.microsoft.com/office/drawing/2014/main" id="{A134DF19-8D1E-4D3A-A315-44BD4B9FDD53}"/>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29A80EBA-BDB2-4A91-8DEB-476701115FC3}"/>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78" name="Graphic 77">
              <a:extLst>
                <a:ext uri="{FF2B5EF4-FFF2-40B4-BE49-F238E27FC236}">
                  <a16:creationId xmlns:a16="http://schemas.microsoft.com/office/drawing/2014/main" id="{9B731755-B8C7-4E8D-BCC4-7C2DDCEBD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69" name="Group 68">
            <a:extLst>
              <a:ext uri="{FF2B5EF4-FFF2-40B4-BE49-F238E27FC236}">
                <a16:creationId xmlns:a16="http://schemas.microsoft.com/office/drawing/2014/main" id="{DDD5B60C-E2D8-034B-825C-1A3C6331A1EF}"/>
              </a:ext>
            </a:extLst>
          </p:cNvPr>
          <p:cNvGrpSpPr/>
          <p:nvPr/>
        </p:nvGrpSpPr>
        <p:grpSpPr>
          <a:xfrm>
            <a:off x="0" y="4820404"/>
            <a:ext cx="2838090" cy="1732303"/>
            <a:chOff x="-8" y="4818617"/>
            <a:chExt cx="2838090" cy="1732303"/>
          </a:xfrm>
        </p:grpSpPr>
        <p:pic>
          <p:nvPicPr>
            <p:cNvPr id="70" name="Picture 69" descr="Graphical user interface, text, application, chat or text message&#10;&#10;Description automatically generated">
              <a:extLst>
                <a:ext uri="{FF2B5EF4-FFF2-40B4-BE49-F238E27FC236}">
                  <a16:creationId xmlns:a16="http://schemas.microsoft.com/office/drawing/2014/main" id="{9DF64C2A-D1E7-C245-B941-87E04A568E27}"/>
                </a:ext>
              </a:extLst>
            </p:cNvPr>
            <p:cNvPicPr>
              <a:picLocks noChangeAspect="1"/>
            </p:cNvPicPr>
            <p:nvPr/>
          </p:nvPicPr>
          <p:blipFill rotWithShape="1">
            <a:blip r:embed="rId11">
              <a:alphaModFix amt="85000"/>
            </a:blip>
            <a:srcRect t="15087" b="-1"/>
            <a:stretch/>
          </p:blipFill>
          <p:spPr>
            <a:xfrm>
              <a:off x="0" y="4822210"/>
              <a:ext cx="2838075" cy="1728710"/>
            </a:xfrm>
            <a:prstGeom prst="rect">
              <a:avLst/>
            </a:prstGeom>
          </p:spPr>
        </p:pic>
        <p:cxnSp>
          <p:nvCxnSpPr>
            <p:cNvPr id="71" name="Straight Connector 70">
              <a:extLst>
                <a:ext uri="{FF2B5EF4-FFF2-40B4-BE49-F238E27FC236}">
                  <a16:creationId xmlns:a16="http://schemas.microsoft.com/office/drawing/2014/main" id="{19A95AC0-AB29-1249-B59A-7FD2D79441BB}"/>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9330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085BBEC7-F1A2-422E-8222-3427ACB6A08B}"/>
              </a:ext>
            </a:extLst>
          </p:cNvPr>
          <p:cNvGrpSpPr/>
          <p:nvPr/>
        </p:nvGrpSpPr>
        <p:grpSpPr>
          <a:xfrm>
            <a:off x="654074" y="390194"/>
            <a:ext cx="2093547" cy="270939"/>
            <a:chOff x="1720552" y="1089669"/>
            <a:chExt cx="1039950" cy="254334"/>
          </a:xfrm>
        </p:grpSpPr>
        <p:sp>
          <p:nvSpPr>
            <p:cNvPr id="50" name="Rounded Rectangle 40">
              <a:extLst>
                <a:ext uri="{FF2B5EF4-FFF2-40B4-BE49-F238E27FC236}">
                  <a16:creationId xmlns:a16="http://schemas.microsoft.com/office/drawing/2014/main" id="{A9241A45-8A89-48E1-915C-1BE49CBBAC0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F21D79D-0F46-433C-A06A-8CC6FD994358}"/>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any other relevant experience?</a:t>
              </a:r>
            </a:p>
          </p:txBody>
        </p:sp>
        <p:pic>
          <p:nvPicPr>
            <p:cNvPr id="54" name="Graphic 53">
              <a:extLst>
                <a:ext uri="{FF2B5EF4-FFF2-40B4-BE49-F238E27FC236}">
                  <a16:creationId xmlns:a16="http://schemas.microsoft.com/office/drawing/2014/main" id="{F0301E09-F4F8-478B-B1D1-1E7DE12F1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954253" cy="369332"/>
          </a:xfrm>
          <a:prstGeom prst="rect">
            <a:avLst/>
          </a:prstGeom>
          <a:noFill/>
        </p:spPr>
        <p:txBody>
          <a:bodyPr wrap="none" rtlCol="0">
            <a:spAutoFit/>
          </a:bodyPr>
          <a:lstStyle/>
          <a:p>
            <a:r>
              <a:rPr lang="en-US" b="1" dirty="0" err="1">
                <a:solidFill>
                  <a:schemeClr val="bg2">
                    <a:lumMod val="75000"/>
                    <a:lumOff val="25000"/>
                  </a:schemeClr>
                </a:solidFill>
                <a:latin typeface="Segoe UI Semibold" panose="020B0502040204020203" pitchFamily="34" charset="0"/>
                <a:cs typeface="Segoe UI Semibold" panose="020B0502040204020203" pitchFamily="34" charset="0"/>
              </a:rPr>
              <a:t>Bball</a:t>
            </a:r>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 Bot (4 of 4)</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4" y="1662107"/>
            <a:ext cx="2471558" cy="3381888"/>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The quiz example illustrates the use of basketball slang to show personality. Incorrect answers yielded phrases like “Airball!” and “Rejected!” whereas correct answers resulted in responses like “And 1” and “Slam Dunk!”</a:t>
            </a:r>
          </a:p>
          <a:p>
            <a:pPr marL="628650" lvl="1"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r>
              <a:rPr lang="en-US" sz="1200" spc="40" dirty="0" err="1">
                <a:solidFill>
                  <a:schemeClr val="bg2">
                    <a:lumMod val="75000"/>
                    <a:lumOff val="25000"/>
                  </a:schemeClr>
                </a:solidFill>
                <a:latin typeface="Segoe UI Semilight" panose="020B0402040204020203" pitchFamily="34" charset="0"/>
                <a:cs typeface="Segoe UI Semilight" panose="020B0402040204020203" pitchFamily="34" charset="0"/>
              </a:rPr>
              <a:t>Bball</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 Bot steering conversation</a:t>
            </a:r>
          </a:p>
        </p:txBody>
      </p:sp>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762330"/>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47" name="Group 46">
            <a:extLst>
              <a:ext uri="{FF2B5EF4-FFF2-40B4-BE49-F238E27FC236}">
                <a16:creationId xmlns:a16="http://schemas.microsoft.com/office/drawing/2014/main" id="{AEF7D711-8B92-45FC-94A7-54809D51CE11}"/>
              </a:ext>
            </a:extLst>
          </p:cNvPr>
          <p:cNvGrpSpPr/>
          <p:nvPr/>
        </p:nvGrpSpPr>
        <p:grpSpPr>
          <a:xfrm>
            <a:off x="651025" y="1435256"/>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1941064"/>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65" name="Group 64">
            <a:extLst>
              <a:ext uri="{FF2B5EF4-FFF2-40B4-BE49-F238E27FC236}">
                <a16:creationId xmlns:a16="http://schemas.microsoft.com/office/drawing/2014/main" id="{35E80497-5EC0-4C87-9378-B47C28F23FAC}"/>
              </a:ext>
            </a:extLst>
          </p:cNvPr>
          <p:cNvGrpSpPr/>
          <p:nvPr/>
        </p:nvGrpSpPr>
        <p:grpSpPr>
          <a:xfrm>
            <a:off x="651025" y="2475800"/>
            <a:ext cx="2093547" cy="301928"/>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73" name="Group 72">
            <a:extLst>
              <a:ext uri="{FF2B5EF4-FFF2-40B4-BE49-F238E27FC236}">
                <a16:creationId xmlns:a16="http://schemas.microsoft.com/office/drawing/2014/main" id="{13CF1D47-E7D4-40CF-95E0-5BDF8F5EFCA5}"/>
              </a:ext>
            </a:extLst>
          </p:cNvPr>
          <p:cNvGrpSpPr/>
          <p:nvPr/>
        </p:nvGrpSpPr>
        <p:grpSpPr>
          <a:xfrm>
            <a:off x="1119631" y="3674615"/>
            <a:ext cx="1615977" cy="301928"/>
            <a:chOff x="1720552" y="1089669"/>
            <a:chExt cx="1034213" cy="254334"/>
          </a:xfrm>
        </p:grpSpPr>
        <p:sp>
          <p:nvSpPr>
            <p:cNvPr id="74" name="Rounded Rectangle 40">
              <a:extLst>
                <a:ext uri="{FF2B5EF4-FFF2-40B4-BE49-F238E27FC236}">
                  <a16:creationId xmlns:a16="http://schemas.microsoft.com/office/drawing/2014/main" id="{A50F4A1F-59A6-4A6F-9A5F-C34ACB3B907C}"/>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8CEE38B8-6276-40D5-B01E-EC04BD6AE6FA}"/>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76" name="Graphic 75">
              <a:extLst>
                <a:ext uri="{FF2B5EF4-FFF2-40B4-BE49-F238E27FC236}">
                  <a16:creationId xmlns:a16="http://schemas.microsoft.com/office/drawing/2014/main" id="{19815417-4EC1-466A-B40B-60306D9D7C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114" y="1256925"/>
              <a:ext cx="60651" cy="78717"/>
            </a:xfrm>
            <a:prstGeom prst="rect">
              <a:avLst/>
            </a:prstGeom>
          </p:spPr>
        </p:pic>
      </p:grpSp>
      <p:pic>
        <p:nvPicPr>
          <p:cNvPr id="77" name="Picture 76" descr="Graphical user interface, text, application, chat or text message&#10;&#10;Description automatically generated">
            <a:extLst>
              <a:ext uri="{FF2B5EF4-FFF2-40B4-BE49-F238E27FC236}">
                <a16:creationId xmlns:a16="http://schemas.microsoft.com/office/drawing/2014/main" id="{D9988A37-1576-4453-BB7C-BD83E8F0EFD2}"/>
              </a:ext>
            </a:extLst>
          </p:cNvPr>
          <p:cNvPicPr>
            <a:picLocks noChangeAspect="1"/>
          </p:cNvPicPr>
          <p:nvPr/>
        </p:nvPicPr>
        <p:blipFill>
          <a:blip r:embed="rId11"/>
          <a:stretch>
            <a:fillRect/>
          </a:stretch>
        </p:blipFill>
        <p:spPr>
          <a:xfrm>
            <a:off x="6180754" y="1301348"/>
            <a:ext cx="2505062" cy="4978231"/>
          </a:xfrm>
          <a:prstGeom prst="rect">
            <a:avLst/>
          </a:prstGeom>
        </p:spPr>
      </p:pic>
      <p:pic>
        <p:nvPicPr>
          <p:cNvPr id="78" name="Picture 77" descr="Graphical user interface, text, application, chat or text message&#10;&#10;Description automatically generated">
            <a:extLst>
              <a:ext uri="{FF2B5EF4-FFF2-40B4-BE49-F238E27FC236}">
                <a16:creationId xmlns:a16="http://schemas.microsoft.com/office/drawing/2014/main" id="{7545FF97-08E5-4A76-B193-B906663FC8E7}"/>
              </a:ext>
            </a:extLst>
          </p:cNvPr>
          <p:cNvPicPr>
            <a:picLocks noChangeAspect="1"/>
          </p:cNvPicPr>
          <p:nvPr/>
        </p:nvPicPr>
        <p:blipFill>
          <a:blip r:embed="rId12"/>
          <a:stretch>
            <a:fillRect/>
          </a:stretch>
        </p:blipFill>
        <p:spPr>
          <a:xfrm>
            <a:off x="8599669" y="1259420"/>
            <a:ext cx="2333798" cy="3824837"/>
          </a:xfrm>
          <a:prstGeom prst="rect">
            <a:avLst/>
          </a:prstGeom>
        </p:spPr>
      </p:pic>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grpSp>
        <p:nvGrpSpPr>
          <p:cNvPr id="85" name="Group 84">
            <a:extLst>
              <a:ext uri="{FF2B5EF4-FFF2-40B4-BE49-F238E27FC236}">
                <a16:creationId xmlns:a16="http://schemas.microsoft.com/office/drawing/2014/main" id="{D16EF00B-9B98-45A4-95C1-DBBAB81951A8}"/>
              </a:ext>
            </a:extLst>
          </p:cNvPr>
          <p:cNvGrpSpPr/>
          <p:nvPr/>
        </p:nvGrpSpPr>
        <p:grpSpPr>
          <a:xfrm flipH="1">
            <a:off x="139431" y="2878925"/>
            <a:ext cx="2074254" cy="694491"/>
            <a:chOff x="786917" y="1089669"/>
            <a:chExt cx="1976292" cy="255789"/>
          </a:xfrm>
        </p:grpSpPr>
        <p:sp>
          <p:nvSpPr>
            <p:cNvPr id="86" name="Rounded Rectangle 60">
              <a:extLst>
                <a:ext uri="{FF2B5EF4-FFF2-40B4-BE49-F238E27FC236}">
                  <a16:creationId xmlns:a16="http://schemas.microsoft.com/office/drawing/2014/main" id="{6829E11D-AD72-48F5-8BF3-AE1D283EE79B}"/>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C2B797ED-AD5A-4215-A149-84F7AC027B3D}"/>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88" name="Graphic 87">
              <a:extLst>
                <a:ext uri="{FF2B5EF4-FFF2-40B4-BE49-F238E27FC236}">
                  <a16:creationId xmlns:a16="http://schemas.microsoft.com/office/drawing/2014/main" id="{8D287D5B-1672-485F-9B79-659DEDFA2E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69" name="Group 68">
            <a:extLst>
              <a:ext uri="{FF2B5EF4-FFF2-40B4-BE49-F238E27FC236}">
                <a16:creationId xmlns:a16="http://schemas.microsoft.com/office/drawing/2014/main" id="{DD0B1218-1E74-4543-90C9-DB77CE18FC8D}"/>
              </a:ext>
            </a:extLst>
          </p:cNvPr>
          <p:cNvGrpSpPr/>
          <p:nvPr/>
        </p:nvGrpSpPr>
        <p:grpSpPr>
          <a:xfrm>
            <a:off x="0" y="4820404"/>
            <a:ext cx="2838090" cy="1732303"/>
            <a:chOff x="-8" y="4818617"/>
            <a:chExt cx="2838090" cy="1732303"/>
          </a:xfrm>
        </p:grpSpPr>
        <p:pic>
          <p:nvPicPr>
            <p:cNvPr id="70" name="Picture 69" descr="Graphical user interface, text, application, chat or text message&#10;&#10;Description automatically generated">
              <a:extLst>
                <a:ext uri="{FF2B5EF4-FFF2-40B4-BE49-F238E27FC236}">
                  <a16:creationId xmlns:a16="http://schemas.microsoft.com/office/drawing/2014/main" id="{1ADC969D-F96F-6747-B058-A630858443BC}"/>
                </a:ext>
              </a:extLst>
            </p:cNvPr>
            <p:cNvPicPr>
              <a:picLocks noChangeAspect="1"/>
            </p:cNvPicPr>
            <p:nvPr/>
          </p:nvPicPr>
          <p:blipFill rotWithShape="1">
            <a:blip r:embed="rId13">
              <a:alphaModFix amt="85000"/>
            </a:blip>
            <a:srcRect t="15087" b="-1"/>
            <a:stretch/>
          </p:blipFill>
          <p:spPr>
            <a:xfrm>
              <a:off x="0" y="4822210"/>
              <a:ext cx="2838075" cy="1728710"/>
            </a:xfrm>
            <a:prstGeom prst="rect">
              <a:avLst/>
            </a:prstGeom>
          </p:spPr>
        </p:pic>
        <p:cxnSp>
          <p:nvCxnSpPr>
            <p:cNvPr id="71" name="Straight Connector 70">
              <a:extLst>
                <a:ext uri="{FF2B5EF4-FFF2-40B4-BE49-F238E27FC236}">
                  <a16:creationId xmlns:a16="http://schemas.microsoft.com/office/drawing/2014/main" id="{C8CDC313-0EF2-7244-9FF1-9D5FBA439C64}"/>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72" name="Green screen chat effect" descr="Green screen chat effect">
            <a:hlinkClick r:id="" action="ppaction://media"/>
            <a:extLst>
              <a:ext uri="{FF2B5EF4-FFF2-40B4-BE49-F238E27FC236}">
                <a16:creationId xmlns:a16="http://schemas.microsoft.com/office/drawing/2014/main" id="{A4F429E4-02E5-164F-B91A-FF91A0EF8C04}"/>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4"/>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19014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4"/>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5"/>
          <a:srcRect l="-115" r="2073" b="2433"/>
          <a:stretch/>
        </p:blipFill>
        <p:spPr>
          <a:xfrm>
            <a:off x="2953098" y="141767"/>
            <a:ext cx="9146754" cy="6691133"/>
          </a:xfrm>
          <a:prstGeom prst="rect">
            <a:avLst/>
          </a:prstGeom>
        </p:spPr>
      </p:pic>
      <p:sp>
        <p:nvSpPr>
          <p:cNvPr id="59" name="TextBox 58">
            <a:extLst>
              <a:ext uri="{FF2B5EF4-FFF2-40B4-BE49-F238E27FC236}">
                <a16:creationId xmlns:a16="http://schemas.microsoft.com/office/drawing/2014/main" id="{4DC9B4CD-8750-9841-9BF8-292F28935BAD}"/>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1443" y="6608244"/>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grpSp>
        <p:nvGrpSpPr>
          <p:cNvPr id="27" name="Group 26">
            <a:extLst>
              <a:ext uri="{FF2B5EF4-FFF2-40B4-BE49-F238E27FC236}">
                <a16:creationId xmlns:a16="http://schemas.microsoft.com/office/drawing/2014/main" id="{932B0CD4-8D71-48C1-AD48-D7B7C4DD3650}"/>
              </a:ext>
            </a:extLst>
          </p:cNvPr>
          <p:cNvGrpSpPr/>
          <p:nvPr/>
        </p:nvGrpSpPr>
        <p:grpSpPr>
          <a:xfrm>
            <a:off x="2039818" y="717154"/>
            <a:ext cx="610943" cy="254334"/>
            <a:chOff x="1720552" y="1089669"/>
            <a:chExt cx="1085095" cy="254334"/>
          </a:xfrm>
        </p:grpSpPr>
        <p:sp>
          <p:nvSpPr>
            <p:cNvPr id="28" name="Rounded Rectangle 40">
              <a:extLst>
                <a:ext uri="{FF2B5EF4-FFF2-40B4-BE49-F238E27FC236}">
                  <a16:creationId xmlns:a16="http://schemas.microsoft.com/office/drawing/2014/main" id="{433A20B9-60E7-44E0-AC9C-125ABDACD5BC}"/>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A2A520CC-96FC-4D4B-B55E-B9DAD8DE5843}"/>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hello</a:t>
              </a:r>
            </a:p>
          </p:txBody>
        </p:sp>
        <p:pic>
          <p:nvPicPr>
            <p:cNvPr id="33" name="Graphic 32">
              <a:extLst>
                <a:ext uri="{FF2B5EF4-FFF2-40B4-BE49-F238E27FC236}">
                  <a16:creationId xmlns:a16="http://schemas.microsoft.com/office/drawing/2014/main" id="{6A1AC7B4-BF5B-44E3-B9DE-FC4399A98F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9481" y="1201694"/>
              <a:ext cx="146166" cy="141983"/>
            </a:xfrm>
            <a:prstGeom prst="rect">
              <a:avLst/>
            </a:prstGeom>
          </p:spPr>
        </p:pic>
      </p:grpSp>
      <p:grpSp>
        <p:nvGrpSpPr>
          <p:cNvPr id="36" name="Group 35">
            <a:extLst>
              <a:ext uri="{FF2B5EF4-FFF2-40B4-BE49-F238E27FC236}">
                <a16:creationId xmlns:a16="http://schemas.microsoft.com/office/drawing/2014/main" id="{6659063A-36C7-D84F-8233-A62EC422810F}"/>
              </a:ext>
            </a:extLst>
          </p:cNvPr>
          <p:cNvGrpSpPr/>
          <p:nvPr/>
        </p:nvGrpSpPr>
        <p:grpSpPr>
          <a:xfrm>
            <a:off x="0" y="4820404"/>
            <a:ext cx="2838090" cy="1732303"/>
            <a:chOff x="-8" y="4818617"/>
            <a:chExt cx="2838090" cy="1732303"/>
          </a:xfrm>
        </p:grpSpPr>
        <p:pic>
          <p:nvPicPr>
            <p:cNvPr id="37" name="Picture 36" descr="Graphical user interface, text, application, chat or text message&#10;&#10;Description automatically generated">
              <a:extLst>
                <a:ext uri="{FF2B5EF4-FFF2-40B4-BE49-F238E27FC236}">
                  <a16:creationId xmlns:a16="http://schemas.microsoft.com/office/drawing/2014/main" id="{E6CFBD14-8BBA-2F46-906A-84E7BF53C805}"/>
                </a:ext>
              </a:extLst>
            </p:cNvPr>
            <p:cNvPicPr>
              <a:picLocks noChangeAspect="1"/>
            </p:cNvPicPr>
            <p:nvPr/>
          </p:nvPicPr>
          <p:blipFill rotWithShape="1">
            <a:blip r:embed="rId8">
              <a:alphaModFix amt="85000"/>
            </a:blip>
            <a:srcRect t="15087" b="-1"/>
            <a:stretch/>
          </p:blipFill>
          <p:spPr>
            <a:xfrm>
              <a:off x="0" y="4822210"/>
              <a:ext cx="2838075" cy="1728710"/>
            </a:xfrm>
            <a:prstGeom prst="rect">
              <a:avLst/>
            </a:prstGeom>
          </p:spPr>
        </p:pic>
        <p:cxnSp>
          <p:nvCxnSpPr>
            <p:cNvPr id="38" name="Straight Connector 37">
              <a:extLst>
                <a:ext uri="{FF2B5EF4-FFF2-40B4-BE49-F238E27FC236}">
                  <a16:creationId xmlns:a16="http://schemas.microsoft.com/office/drawing/2014/main" id="{DB3704F5-16D5-6549-83E8-D11FE7CC4937}"/>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B1751375-EDBA-4661-B182-45A90BB2FF51}"/>
              </a:ext>
            </a:extLst>
          </p:cNvPr>
          <p:cNvSpPr txBox="1"/>
          <p:nvPr/>
        </p:nvSpPr>
        <p:spPr>
          <a:xfrm>
            <a:off x="3828790" y="5202580"/>
            <a:ext cx="7569429" cy="888898"/>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Mya is working. Say hi to engage and check here for content.</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Enter presentation mode for the optimal experience.</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Click to traverse (or press →)</a:t>
            </a:r>
          </a:p>
        </p:txBody>
      </p:sp>
      <p:pic>
        <p:nvPicPr>
          <p:cNvPr id="29" name="Picture 28" descr="A picture containing indoor&#10;&#10;Description automatically generated">
            <a:extLst>
              <a:ext uri="{FF2B5EF4-FFF2-40B4-BE49-F238E27FC236}">
                <a16:creationId xmlns:a16="http://schemas.microsoft.com/office/drawing/2014/main" id="{B094B12B-9874-6A44-9603-C15BDA4171A2}"/>
              </a:ext>
            </a:extLst>
          </p:cNvPr>
          <p:cNvPicPr>
            <a:picLocks noChangeAspect="1"/>
          </p:cNvPicPr>
          <p:nvPr/>
        </p:nvPicPr>
        <p:blipFill>
          <a:blip r:embed="rId9"/>
          <a:stretch>
            <a:fillRect/>
          </a:stretch>
        </p:blipFill>
        <p:spPr>
          <a:xfrm>
            <a:off x="6733175" y="2298617"/>
            <a:ext cx="1744962" cy="1744960"/>
          </a:xfrm>
          <a:prstGeom prst="rect">
            <a:avLst/>
          </a:prstGeom>
        </p:spPr>
      </p:pic>
      <p:pic>
        <p:nvPicPr>
          <p:cNvPr id="34" name="Green screen chat effect" descr="Green screen chat effect">
            <a:hlinkClick r:id="" action="ppaction://media"/>
            <a:extLst>
              <a:ext uri="{FF2B5EF4-FFF2-40B4-BE49-F238E27FC236}">
                <a16:creationId xmlns:a16="http://schemas.microsoft.com/office/drawing/2014/main" id="{7E33119C-0B29-EC4A-8392-694259B11257}"/>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0"/>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41154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3AED94F4-1E8D-484B-A321-A146F16D6D94}"/>
              </a:ext>
            </a:extLst>
          </p:cNvPr>
          <p:cNvGrpSpPr/>
          <p:nvPr/>
        </p:nvGrpSpPr>
        <p:grpSpPr>
          <a:xfrm flipH="1">
            <a:off x="162690" y="346671"/>
            <a:ext cx="2074254" cy="571729"/>
            <a:chOff x="786917" y="1089669"/>
            <a:chExt cx="1976292" cy="255789"/>
          </a:xfrm>
        </p:grpSpPr>
        <p:sp>
          <p:nvSpPr>
            <p:cNvPr id="56" name="Rounded Rectangle 60">
              <a:extLst>
                <a:ext uri="{FF2B5EF4-FFF2-40B4-BE49-F238E27FC236}">
                  <a16:creationId xmlns:a16="http://schemas.microsoft.com/office/drawing/2014/main" id="{3CB41478-9E65-4584-BC0C-F2536BA7F04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DD4A415-38C5-427A-A1F1-2725395E0E54}"/>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Michael’s experience from Yahoo! translated to his time at Walmart Labs.</a:t>
              </a:r>
            </a:p>
          </p:txBody>
        </p:sp>
        <p:pic>
          <p:nvPicPr>
            <p:cNvPr id="58" name="Graphic 57">
              <a:extLst>
                <a:ext uri="{FF2B5EF4-FFF2-40B4-BE49-F238E27FC236}">
                  <a16:creationId xmlns:a16="http://schemas.microsoft.com/office/drawing/2014/main" id="{EBD9516D-0EF5-4703-B909-157DC4BBB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889428"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Yahoo News Bot</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4" y="1662107"/>
            <a:ext cx="2679376" cy="3935886"/>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Persona: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Informational and direct</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Function: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Current news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Offered suggestions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Promoted what was trending</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Headlines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Story summaries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News according to user inquiry</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Interaction with buttons for trending news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Free text queries and results</a:t>
            </a:r>
          </a:p>
        </p:txBody>
      </p:sp>
      <p:grpSp>
        <p:nvGrpSpPr>
          <p:cNvPr id="47" name="Group 46">
            <a:extLst>
              <a:ext uri="{FF2B5EF4-FFF2-40B4-BE49-F238E27FC236}">
                <a16:creationId xmlns:a16="http://schemas.microsoft.com/office/drawing/2014/main" id="{AEF7D711-8B92-45FC-94A7-54809D51CE11}"/>
              </a:ext>
            </a:extLst>
          </p:cNvPr>
          <p:cNvGrpSpPr/>
          <p:nvPr/>
        </p:nvGrpSpPr>
        <p:grpSpPr>
          <a:xfrm>
            <a:off x="651025" y="1021847"/>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1529905"/>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65" name="Group 64">
            <a:extLst>
              <a:ext uri="{FF2B5EF4-FFF2-40B4-BE49-F238E27FC236}">
                <a16:creationId xmlns:a16="http://schemas.microsoft.com/office/drawing/2014/main" id="{35E80497-5EC0-4C87-9378-B47C28F23FAC}"/>
              </a:ext>
            </a:extLst>
          </p:cNvPr>
          <p:cNvGrpSpPr/>
          <p:nvPr/>
        </p:nvGrpSpPr>
        <p:grpSpPr>
          <a:xfrm>
            <a:off x="651025" y="2066891"/>
            <a:ext cx="2093547" cy="301928"/>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Next bot</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947D8F56-EBBD-4A14-A676-AD3057682C4D}"/>
              </a:ext>
            </a:extLst>
          </p:cNvPr>
          <p:cNvPicPr>
            <a:picLocks noChangeAspect="1"/>
          </p:cNvPicPr>
          <p:nvPr/>
        </p:nvPicPr>
        <p:blipFill>
          <a:blip r:embed="rId11"/>
          <a:stretch>
            <a:fillRect/>
          </a:stretch>
        </p:blipFill>
        <p:spPr>
          <a:xfrm>
            <a:off x="6581151" y="1277520"/>
            <a:ext cx="2319380" cy="4512590"/>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0644DB43-F45D-4425-8375-5DF9DD87D95E}"/>
              </a:ext>
            </a:extLst>
          </p:cNvPr>
          <p:cNvPicPr>
            <a:picLocks noChangeAspect="1"/>
          </p:cNvPicPr>
          <p:nvPr/>
        </p:nvPicPr>
        <p:blipFill>
          <a:blip r:embed="rId12"/>
          <a:stretch>
            <a:fillRect/>
          </a:stretch>
        </p:blipFill>
        <p:spPr>
          <a:xfrm>
            <a:off x="8947171" y="1243522"/>
            <a:ext cx="2397565" cy="5031002"/>
          </a:xfrm>
          <a:prstGeom prst="rect">
            <a:avLst/>
          </a:prstGeom>
        </p:spPr>
      </p:pic>
      <p:grpSp>
        <p:nvGrpSpPr>
          <p:cNvPr id="84" name="Group 83">
            <a:extLst>
              <a:ext uri="{FF2B5EF4-FFF2-40B4-BE49-F238E27FC236}">
                <a16:creationId xmlns:a16="http://schemas.microsoft.com/office/drawing/2014/main" id="{5AF936B7-87F4-48BD-B276-C210712FAD81}"/>
              </a:ext>
            </a:extLst>
          </p:cNvPr>
          <p:cNvGrpSpPr/>
          <p:nvPr/>
        </p:nvGrpSpPr>
        <p:grpSpPr>
          <a:xfrm>
            <a:off x="1122301" y="3270204"/>
            <a:ext cx="1615977" cy="301928"/>
            <a:chOff x="1720552" y="1089669"/>
            <a:chExt cx="1034213" cy="254334"/>
          </a:xfrm>
        </p:grpSpPr>
        <p:sp>
          <p:nvSpPr>
            <p:cNvPr id="85" name="Rounded Rectangle 40">
              <a:extLst>
                <a:ext uri="{FF2B5EF4-FFF2-40B4-BE49-F238E27FC236}">
                  <a16:creationId xmlns:a16="http://schemas.microsoft.com/office/drawing/2014/main" id="{0AD3DA13-8D15-482F-8527-A2C5F2BCA473}"/>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9617123E-F484-4576-9F27-8C7E5917DDF3}"/>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87" name="Graphic 86">
              <a:extLst>
                <a:ext uri="{FF2B5EF4-FFF2-40B4-BE49-F238E27FC236}">
                  <a16:creationId xmlns:a16="http://schemas.microsoft.com/office/drawing/2014/main" id="{AD5D767B-5033-4E5C-A802-4CFB2C30F6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4114" y="1256925"/>
              <a:ext cx="60651" cy="78717"/>
            </a:xfrm>
            <a:prstGeom prst="rect">
              <a:avLst/>
            </a:prstGeom>
          </p:spPr>
        </p:pic>
      </p:grpSp>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2472266"/>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3675580"/>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49" name="Group 48">
            <a:extLst>
              <a:ext uri="{FF2B5EF4-FFF2-40B4-BE49-F238E27FC236}">
                <a16:creationId xmlns:a16="http://schemas.microsoft.com/office/drawing/2014/main" id="{D50663BE-17B6-7345-BD86-044D43AA939C}"/>
              </a:ext>
            </a:extLst>
          </p:cNvPr>
          <p:cNvGrpSpPr/>
          <p:nvPr/>
        </p:nvGrpSpPr>
        <p:grpSpPr>
          <a:xfrm>
            <a:off x="0" y="4820404"/>
            <a:ext cx="2838090" cy="1732303"/>
            <a:chOff x="-8" y="4818617"/>
            <a:chExt cx="2838090" cy="1732303"/>
          </a:xfrm>
        </p:grpSpPr>
        <p:pic>
          <p:nvPicPr>
            <p:cNvPr id="50" name="Picture 49" descr="Graphical user interface, text, application, chat or text message&#10;&#10;Description automatically generated">
              <a:extLst>
                <a:ext uri="{FF2B5EF4-FFF2-40B4-BE49-F238E27FC236}">
                  <a16:creationId xmlns:a16="http://schemas.microsoft.com/office/drawing/2014/main" id="{1C8FC968-4B76-4E4D-8573-2BD1ED36DBC2}"/>
                </a:ext>
              </a:extLst>
            </p:cNvPr>
            <p:cNvPicPr>
              <a:picLocks noChangeAspect="1"/>
            </p:cNvPicPr>
            <p:nvPr/>
          </p:nvPicPr>
          <p:blipFill rotWithShape="1">
            <a:blip r:embed="rId13">
              <a:alphaModFix amt="85000"/>
            </a:blip>
            <a:srcRect t="15087" b="-1"/>
            <a:stretch/>
          </p:blipFill>
          <p:spPr>
            <a:xfrm>
              <a:off x="0" y="4822210"/>
              <a:ext cx="2838075" cy="1728710"/>
            </a:xfrm>
            <a:prstGeom prst="rect">
              <a:avLst/>
            </a:prstGeom>
          </p:spPr>
        </p:pic>
        <p:cxnSp>
          <p:nvCxnSpPr>
            <p:cNvPr id="52" name="Straight Connector 51">
              <a:extLst>
                <a:ext uri="{FF2B5EF4-FFF2-40B4-BE49-F238E27FC236}">
                  <a16:creationId xmlns:a16="http://schemas.microsoft.com/office/drawing/2014/main" id="{1D84B865-00AE-E043-ADB3-7C197CE49D66}"/>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4" name="Green screen chat effect" descr="Green screen chat effect">
            <a:hlinkClick r:id="" action="ppaction://media"/>
            <a:extLst>
              <a:ext uri="{FF2B5EF4-FFF2-40B4-BE49-F238E27FC236}">
                <a16:creationId xmlns:a16="http://schemas.microsoft.com/office/drawing/2014/main" id="{732D235F-AAA6-B34B-9CA2-E57A762EFEDE}"/>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4"/>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399039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AEF7D711-8B92-45FC-94A7-54809D51CE11}"/>
              </a:ext>
            </a:extLst>
          </p:cNvPr>
          <p:cNvGrpSpPr/>
          <p:nvPr/>
        </p:nvGrpSpPr>
        <p:grpSpPr>
          <a:xfrm>
            <a:off x="651025" y="436341"/>
            <a:ext cx="2093547" cy="404611"/>
            <a:chOff x="1720552" y="1089669"/>
            <a:chExt cx="1039950" cy="254334"/>
          </a:xfrm>
        </p:grpSpPr>
        <p:sp>
          <p:nvSpPr>
            <p:cNvPr id="48" name="Rounded Rectangle 40">
              <a:extLst>
                <a:ext uri="{FF2B5EF4-FFF2-40B4-BE49-F238E27FC236}">
                  <a16:creationId xmlns:a16="http://schemas.microsoft.com/office/drawing/2014/main" id="{7263C811-B0B1-4F0D-B2EC-C9A6E83EF01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666ED5B6-7AF4-4D5C-A347-D117E2873DE8}"/>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bots did Michael work on at yahoo?</a:t>
              </a:r>
            </a:p>
          </p:txBody>
        </p:sp>
        <p:pic>
          <p:nvPicPr>
            <p:cNvPr id="60" name="Graphic 59">
              <a:extLst>
                <a:ext uri="{FF2B5EF4-FFF2-40B4-BE49-F238E27FC236}">
                  <a16:creationId xmlns:a16="http://schemas.microsoft.com/office/drawing/2014/main" id="{F7F047E3-5839-4BDC-8B20-494FD5E685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889428"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Yahoo News Bot</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4" y="1662107"/>
            <a:ext cx="2679376" cy="3935886"/>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Persona: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Informational and direct</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Function: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Current news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Offered suggestions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Promoted what was trending</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Headlines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Story summaries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News according to user inquiry</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Interaction with buttons for trending news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Free text queries and results</a:t>
            </a:r>
          </a:p>
        </p:txBody>
      </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948471"/>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65" name="Group 64">
            <a:extLst>
              <a:ext uri="{FF2B5EF4-FFF2-40B4-BE49-F238E27FC236}">
                <a16:creationId xmlns:a16="http://schemas.microsoft.com/office/drawing/2014/main" id="{35E80497-5EC0-4C87-9378-B47C28F23FAC}"/>
              </a:ext>
            </a:extLst>
          </p:cNvPr>
          <p:cNvGrpSpPr/>
          <p:nvPr/>
        </p:nvGrpSpPr>
        <p:grpSpPr>
          <a:xfrm>
            <a:off x="651025" y="1489529"/>
            <a:ext cx="2093547" cy="301928"/>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947D8F56-EBBD-4A14-A676-AD3057682C4D}"/>
              </a:ext>
            </a:extLst>
          </p:cNvPr>
          <p:cNvPicPr>
            <a:picLocks noChangeAspect="1"/>
          </p:cNvPicPr>
          <p:nvPr/>
        </p:nvPicPr>
        <p:blipFill>
          <a:blip r:embed="rId11"/>
          <a:stretch>
            <a:fillRect/>
          </a:stretch>
        </p:blipFill>
        <p:spPr>
          <a:xfrm>
            <a:off x="6581151" y="1277520"/>
            <a:ext cx="2319380" cy="4512590"/>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0644DB43-F45D-4425-8375-5DF9DD87D95E}"/>
              </a:ext>
            </a:extLst>
          </p:cNvPr>
          <p:cNvPicPr>
            <a:picLocks noChangeAspect="1"/>
          </p:cNvPicPr>
          <p:nvPr/>
        </p:nvPicPr>
        <p:blipFill>
          <a:blip r:embed="rId12"/>
          <a:stretch>
            <a:fillRect/>
          </a:stretch>
        </p:blipFill>
        <p:spPr>
          <a:xfrm>
            <a:off x="8947171" y="1243522"/>
            <a:ext cx="2397565" cy="5031002"/>
          </a:xfrm>
          <a:prstGeom prst="rect">
            <a:avLst/>
          </a:prstGeom>
        </p:spPr>
      </p:pic>
      <p:grpSp>
        <p:nvGrpSpPr>
          <p:cNvPr id="84" name="Group 83">
            <a:extLst>
              <a:ext uri="{FF2B5EF4-FFF2-40B4-BE49-F238E27FC236}">
                <a16:creationId xmlns:a16="http://schemas.microsoft.com/office/drawing/2014/main" id="{5AF936B7-87F4-48BD-B276-C210712FAD81}"/>
              </a:ext>
            </a:extLst>
          </p:cNvPr>
          <p:cNvGrpSpPr/>
          <p:nvPr/>
        </p:nvGrpSpPr>
        <p:grpSpPr>
          <a:xfrm>
            <a:off x="1122301" y="2700986"/>
            <a:ext cx="1615977" cy="301928"/>
            <a:chOff x="1720552" y="1089669"/>
            <a:chExt cx="1034213" cy="254334"/>
          </a:xfrm>
        </p:grpSpPr>
        <p:sp>
          <p:nvSpPr>
            <p:cNvPr id="85" name="Rounded Rectangle 40">
              <a:extLst>
                <a:ext uri="{FF2B5EF4-FFF2-40B4-BE49-F238E27FC236}">
                  <a16:creationId xmlns:a16="http://schemas.microsoft.com/office/drawing/2014/main" id="{0AD3DA13-8D15-482F-8527-A2C5F2BCA473}"/>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9617123E-F484-4576-9F27-8C7E5917DDF3}"/>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87" name="Graphic 86">
              <a:extLst>
                <a:ext uri="{FF2B5EF4-FFF2-40B4-BE49-F238E27FC236}">
                  <a16:creationId xmlns:a16="http://schemas.microsoft.com/office/drawing/2014/main" id="{AD5D767B-5033-4E5C-A802-4CFB2C30F6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114" y="1256925"/>
              <a:ext cx="60651" cy="78717"/>
            </a:xfrm>
            <a:prstGeom prst="rect">
              <a:avLst/>
            </a:prstGeom>
          </p:spPr>
        </p:pic>
      </p:grpSp>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1898976"/>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3110433"/>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49" name="Group 48">
            <a:extLst>
              <a:ext uri="{FF2B5EF4-FFF2-40B4-BE49-F238E27FC236}">
                <a16:creationId xmlns:a16="http://schemas.microsoft.com/office/drawing/2014/main" id="{59C302E1-371F-4067-94F9-87D0FA9E829F}"/>
              </a:ext>
            </a:extLst>
          </p:cNvPr>
          <p:cNvGrpSpPr/>
          <p:nvPr/>
        </p:nvGrpSpPr>
        <p:grpSpPr>
          <a:xfrm>
            <a:off x="1969858" y="3624270"/>
            <a:ext cx="774714" cy="301928"/>
            <a:chOff x="1720552" y="1089669"/>
            <a:chExt cx="1039950" cy="254334"/>
          </a:xfrm>
        </p:grpSpPr>
        <p:sp>
          <p:nvSpPr>
            <p:cNvPr id="50" name="Rounded Rectangle 40">
              <a:extLst>
                <a:ext uri="{FF2B5EF4-FFF2-40B4-BE49-F238E27FC236}">
                  <a16:creationId xmlns:a16="http://schemas.microsoft.com/office/drawing/2014/main" id="{B78DF713-42FF-4A74-9A0D-21DEB3A28134}"/>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8D767C80-2A87-4821-88DA-AE83AE2B740C}"/>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54" name="Graphic 53">
              <a:extLst>
                <a:ext uri="{FF2B5EF4-FFF2-40B4-BE49-F238E27FC236}">
                  <a16:creationId xmlns:a16="http://schemas.microsoft.com/office/drawing/2014/main" id="{E22E29A9-383F-4F1D-A37C-2ED35A16CB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55" name="Group 54">
            <a:extLst>
              <a:ext uri="{FF2B5EF4-FFF2-40B4-BE49-F238E27FC236}">
                <a16:creationId xmlns:a16="http://schemas.microsoft.com/office/drawing/2014/main" id="{5C0E94F5-F9F6-C746-AB5B-FE9526E1196D}"/>
              </a:ext>
            </a:extLst>
          </p:cNvPr>
          <p:cNvGrpSpPr/>
          <p:nvPr/>
        </p:nvGrpSpPr>
        <p:grpSpPr>
          <a:xfrm>
            <a:off x="0" y="4820404"/>
            <a:ext cx="2838090" cy="1732303"/>
            <a:chOff x="-8" y="4818617"/>
            <a:chExt cx="2838090" cy="1732303"/>
          </a:xfrm>
        </p:grpSpPr>
        <p:pic>
          <p:nvPicPr>
            <p:cNvPr id="56" name="Picture 55" descr="Graphical user interface, text, application, chat or text message&#10;&#10;Description automatically generated">
              <a:extLst>
                <a:ext uri="{FF2B5EF4-FFF2-40B4-BE49-F238E27FC236}">
                  <a16:creationId xmlns:a16="http://schemas.microsoft.com/office/drawing/2014/main" id="{FACB9463-DDB1-A647-8413-97A34230536F}"/>
                </a:ext>
              </a:extLst>
            </p:cNvPr>
            <p:cNvPicPr>
              <a:picLocks noChangeAspect="1"/>
            </p:cNvPicPr>
            <p:nvPr/>
          </p:nvPicPr>
          <p:blipFill rotWithShape="1">
            <a:blip r:embed="rId13">
              <a:alphaModFix amt="85000"/>
            </a:blip>
            <a:srcRect t="15087" b="-1"/>
            <a:stretch/>
          </p:blipFill>
          <p:spPr>
            <a:xfrm>
              <a:off x="0" y="4822210"/>
              <a:ext cx="2838075" cy="1728710"/>
            </a:xfrm>
            <a:prstGeom prst="rect">
              <a:avLst/>
            </a:prstGeom>
          </p:spPr>
        </p:pic>
        <p:cxnSp>
          <p:nvCxnSpPr>
            <p:cNvPr id="57" name="Straight Connector 56">
              <a:extLst>
                <a:ext uri="{FF2B5EF4-FFF2-40B4-BE49-F238E27FC236}">
                  <a16:creationId xmlns:a16="http://schemas.microsoft.com/office/drawing/2014/main" id="{CE3D7522-1B19-5B47-BF10-62219A0B48E0}"/>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8" name="Green screen chat effect" descr="Green screen chat effect">
            <a:hlinkClick r:id="" action="ppaction://media"/>
            <a:extLst>
              <a:ext uri="{FF2B5EF4-FFF2-40B4-BE49-F238E27FC236}">
                <a16:creationId xmlns:a16="http://schemas.microsoft.com/office/drawing/2014/main" id="{DE1CFC26-4E44-E844-B5A6-638BE007C4C2}"/>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4"/>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128401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E0D670A-B044-9D41-9D3C-F1EFEBC9DCE4}"/>
              </a:ext>
            </a:extLst>
          </p:cNvPr>
          <p:cNvGrpSpPr/>
          <p:nvPr/>
        </p:nvGrpSpPr>
        <p:grpSpPr>
          <a:xfrm>
            <a:off x="1969858" y="3104693"/>
            <a:ext cx="774714" cy="301928"/>
            <a:chOff x="1720552" y="1089669"/>
            <a:chExt cx="1039950" cy="254334"/>
          </a:xfrm>
        </p:grpSpPr>
        <p:sp>
          <p:nvSpPr>
            <p:cNvPr id="48" name="Rounded Rectangle 40">
              <a:extLst>
                <a:ext uri="{FF2B5EF4-FFF2-40B4-BE49-F238E27FC236}">
                  <a16:creationId xmlns:a16="http://schemas.microsoft.com/office/drawing/2014/main" id="{4073DCA4-E48F-6F46-BDF9-7591AAE37561}"/>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858EA815-57B2-2649-84FD-B94D1C67707B}"/>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60" name="Graphic 59">
              <a:extLst>
                <a:ext uri="{FF2B5EF4-FFF2-40B4-BE49-F238E27FC236}">
                  <a16:creationId xmlns:a16="http://schemas.microsoft.com/office/drawing/2014/main" id="{80BD3FD9-E5D5-B54E-9713-5AB6A0A8B4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61" name="Group 60">
            <a:extLst>
              <a:ext uri="{FF2B5EF4-FFF2-40B4-BE49-F238E27FC236}">
                <a16:creationId xmlns:a16="http://schemas.microsoft.com/office/drawing/2014/main" id="{0B661754-B628-4FEE-8FEC-87421D5DAA53}"/>
              </a:ext>
            </a:extLst>
          </p:cNvPr>
          <p:cNvGrpSpPr/>
          <p:nvPr/>
        </p:nvGrpSpPr>
        <p:grpSpPr>
          <a:xfrm flipH="1">
            <a:off x="198461" y="444297"/>
            <a:ext cx="2074254" cy="433539"/>
            <a:chOff x="786917" y="1089669"/>
            <a:chExt cx="1976292" cy="255789"/>
          </a:xfrm>
        </p:grpSpPr>
        <p:sp>
          <p:nvSpPr>
            <p:cNvPr id="62" name="Rounded Rectangle 60">
              <a:extLst>
                <a:ext uri="{FF2B5EF4-FFF2-40B4-BE49-F238E27FC236}">
                  <a16:creationId xmlns:a16="http://schemas.microsoft.com/office/drawing/2014/main" id="{24588235-8BE3-40CA-80B6-EF03C896FE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DC904088-105B-43CD-9873-FE7A5703E112}"/>
                </a:ext>
              </a:extLst>
            </p:cNvPr>
            <p:cNvSpPr txBox="1"/>
            <p:nvPr/>
          </p:nvSpPr>
          <p:spPr>
            <a:xfrm>
              <a:off x="786917" y="1100310"/>
              <a:ext cx="1897201" cy="217907"/>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Here are the bots Michael worked on during his time at Yahoo!</a:t>
              </a:r>
            </a:p>
          </p:txBody>
        </p:sp>
        <p:pic>
          <p:nvPicPr>
            <p:cNvPr id="64" name="Graphic 63">
              <a:extLst>
                <a:ext uri="{FF2B5EF4-FFF2-40B4-BE49-F238E27FC236}">
                  <a16:creationId xmlns:a16="http://schemas.microsoft.com/office/drawing/2014/main" id="{B41F13EE-65E4-4460-BD19-796AC0CCD8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496500"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Weather Bot</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3" y="1662107"/>
            <a:ext cx="3385229" cy="448988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Persona: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Informational and lighthearted</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Function: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Current weather</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Hourly, daily, and weekly forecasts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Saved locations and set notifications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Answered weather related questions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Provided forecasts based on user inquiry utilizing location tokens such as: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Zip codes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Airport codes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Cities, counties, states, countries</a:t>
            </a:r>
          </a:p>
          <a:p>
            <a:pPr marL="628650" lvl="1"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Setting primary weather location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Weather inquiries</a:t>
            </a:r>
          </a:p>
        </p:txBody>
      </p:sp>
      <p:grpSp>
        <p:nvGrpSpPr>
          <p:cNvPr id="65" name="Group 64">
            <a:extLst>
              <a:ext uri="{FF2B5EF4-FFF2-40B4-BE49-F238E27FC236}">
                <a16:creationId xmlns:a16="http://schemas.microsoft.com/office/drawing/2014/main" id="{35E80497-5EC0-4C87-9378-B47C28F23FAC}"/>
              </a:ext>
            </a:extLst>
          </p:cNvPr>
          <p:cNvGrpSpPr/>
          <p:nvPr/>
        </p:nvGrpSpPr>
        <p:grpSpPr>
          <a:xfrm>
            <a:off x="651025" y="984305"/>
            <a:ext cx="2093547" cy="301928"/>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what else is there?</a:t>
            </a:r>
          </a:p>
        </p:txBody>
      </p:sp>
      <p:grpSp>
        <p:nvGrpSpPr>
          <p:cNvPr id="84" name="Group 83">
            <a:extLst>
              <a:ext uri="{FF2B5EF4-FFF2-40B4-BE49-F238E27FC236}">
                <a16:creationId xmlns:a16="http://schemas.microsoft.com/office/drawing/2014/main" id="{5AF936B7-87F4-48BD-B276-C210712FAD81}"/>
              </a:ext>
            </a:extLst>
          </p:cNvPr>
          <p:cNvGrpSpPr/>
          <p:nvPr/>
        </p:nvGrpSpPr>
        <p:grpSpPr>
          <a:xfrm>
            <a:off x="1122301" y="2193662"/>
            <a:ext cx="1615977" cy="301928"/>
            <a:chOff x="1720552" y="1089669"/>
            <a:chExt cx="1034213" cy="254334"/>
          </a:xfrm>
        </p:grpSpPr>
        <p:sp>
          <p:nvSpPr>
            <p:cNvPr id="85" name="Rounded Rectangle 40">
              <a:extLst>
                <a:ext uri="{FF2B5EF4-FFF2-40B4-BE49-F238E27FC236}">
                  <a16:creationId xmlns:a16="http://schemas.microsoft.com/office/drawing/2014/main" id="{0AD3DA13-8D15-482F-8527-A2C5F2BCA473}"/>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9617123E-F484-4576-9F27-8C7E5917DDF3}"/>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87" name="Graphic 86">
              <a:extLst>
                <a:ext uri="{FF2B5EF4-FFF2-40B4-BE49-F238E27FC236}">
                  <a16:creationId xmlns:a16="http://schemas.microsoft.com/office/drawing/2014/main" id="{AD5D767B-5033-4E5C-A802-4CFB2C30F6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114" y="1256925"/>
              <a:ext cx="60651" cy="78717"/>
            </a:xfrm>
            <a:prstGeom prst="rect">
              <a:avLst/>
            </a:prstGeom>
          </p:spPr>
        </p:pic>
      </p:grpSp>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1392702"/>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2602059"/>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E68EB449-63D0-4B5B-8E25-6CA8525578A4}"/>
              </a:ext>
            </a:extLst>
          </p:cNvPr>
          <p:cNvGrpSpPr/>
          <p:nvPr/>
        </p:nvGrpSpPr>
        <p:grpSpPr>
          <a:xfrm flipH="1">
            <a:off x="123728" y="3523239"/>
            <a:ext cx="2074254" cy="406316"/>
            <a:chOff x="786917" y="1089669"/>
            <a:chExt cx="1976292" cy="255789"/>
          </a:xfrm>
        </p:grpSpPr>
        <p:sp>
          <p:nvSpPr>
            <p:cNvPr id="56" name="Rounded Rectangle 60">
              <a:extLst>
                <a:ext uri="{FF2B5EF4-FFF2-40B4-BE49-F238E27FC236}">
                  <a16:creationId xmlns:a16="http://schemas.microsoft.com/office/drawing/2014/main" id="{13DBFD82-5676-4BE6-A14A-2D581FD995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0F4D957-D092-40EE-9BB8-19FE3700D2F9}"/>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58" name="Graphic 57">
              <a:extLst>
                <a:ext uri="{FF2B5EF4-FFF2-40B4-BE49-F238E27FC236}">
                  <a16:creationId xmlns:a16="http://schemas.microsoft.com/office/drawing/2014/main" id="{2E43A092-1309-4461-A12B-A2B53F7A60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pic>
        <p:nvPicPr>
          <p:cNvPr id="4" name="Picture 3" descr="Graphical user interface, text, application, chat or text message&#10;&#10;Description automatically generated">
            <a:extLst>
              <a:ext uri="{FF2B5EF4-FFF2-40B4-BE49-F238E27FC236}">
                <a16:creationId xmlns:a16="http://schemas.microsoft.com/office/drawing/2014/main" id="{E8FCE166-4911-4200-AF48-C9AE9CBF5168}"/>
              </a:ext>
            </a:extLst>
          </p:cNvPr>
          <p:cNvPicPr>
            <a:picLocks noChangeAspect="1"/>
          </p:cNvPicPr>
          <p:nvPr/>
        </p:nvPicPr>
        <p:blipFill>
          <a:blip r:embed="rId11"/>
          <a:stretch>
            <a:fillRect/>
          </a:stretch>
        </p:blipFill>
        <p:spPr>
          <a:xfrm>
            <a:off x="6901718" y="980394"/>
            <a:ext cx="2242131" cy="5376963"/>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0EEFE57B-628C-46A6-9F63-F23DAA1BB0FB}"/>
              </a:ext>
            </a:extLst>
          </p:cNvPr>
          <p:cNvPicPr>
            <a:picLocks noChangeAspect="1"/>
          </p:cNvPicPr>
          <p:nvPr/>
        </p:nvPicPr>
        <p:blipFill>
          <a:blip r:embed="rId12"/>
          <a:stretch>
            <a:fillRect/>
          </a:stretch>
        </p:blipFill>
        <p:spPr>
          <a:xfrm>
            <a:off x="9143849" y="980394"/>
            <a:ext cx="2392736" cy="5297806"/>
          </a:xfrm>
          <a:prstGeom prst="rect">
            <a:avLst/>
          </a:prstGeom>
        </p:spPr>
      </p:pic>
      <p:grpSp>
        <p:nvGrpSpPr>
          <p:cNvPr id="69" name="Group 68">
            <a:extLst>
              <a:ext uri="{FF2B5EF4-FFF2-40B4-BE49-F238E27FC236}">
                <a16:creationId xmlns:a16="http://schemas.microsoft.com/office/drawing/2014/main" id="{E8FA3C07-FD6A-8B4E-B8EB-3144B88CE313}"/>
              </a:ext>
            </a:extLst>
          </p:cNvPr>
          <p:cNvGrpSpPr/>
          <p:nvPr/>
        </p:nvGrpSpPr>
        <p:grpSpPr>
          <a:xfrm>
            <a:off x="0" y="4820404"/>
            <a:ext cx="2838090" cy="1732303"/>
            <a:chOff x="-8" y="4818617"/>
            <a:chExt cx="2838090" cy="1732303"/>
          </a:xfrm>
        </p:grpSpPr>
        <p:pic>
          <p:nvPicPr>
            <p:cNvPr id="70" name="Picture 69" descr="Graphical user interface, text, application, chat or text message&#10;&#10;Description automatically generated">
              <a:extLst>
                <a:ext uri="{FF2B5EF4-FFF2-40B4-BE49-F238E27FC236}">
                  <a16:creationId xmlns:a16="http://schemas.microsoft.com/office/drawing/2014/main" id="{B0B8954C-1665-6B4E-9080-22906579547B}"/>
                </a:ext>
              </a:extLst>
            </p:cNvPr>
            <p:cNvPicPr>
              <a:picLocks noChangeAspect="1"/>
            </p:cNvPicPr>
            <p:nvPr/>
          </p:nvPicPr>
          <p:blipFill rotWithShape="1">
            <a:blip r:embed="rId13">
              <a:alphaModFix amt="85000"/>
            </a:blip>
            <a:srcRect t="15087" b="-1"/>
            <a:stretch/>
          </p:blipFill>
          <p:spPr>
            <a:xfrm>
              <a:off x="0" y="4822210"/>
              <a:ext cx="2838075" cy="1728710"/>
            </a:xfrm>
            <a:prstGeom prst="rect">
              <a:avLst/>
            </a:prstGeom>
          </p:spPr>
        </p:pic>
        <p:cxnSp>
          <p:nvCxnSpPr>
            <p:cNvPr id="71" name="Straight Connector 70">
              <a:extLst>
                <a:ext uri="{FF2B5EF4-FFF2-40B4-BE49-F238E27FC236}">
                  <a16:creationId xmlns:a16="http://schemas.microsoft.com/office/drawing/2014/main" id="{ABBFEF37-E41C-7148-A690-1F48A62A2E96}"/>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49" name="Green screen chat effect" descr="Green screen chat effect">
            <a:hlinkClick r:id="" action="ppaction://media"/>
            <a:extLst>
              <a:ext uri="{FF2B5EF4-FFF2-40B4-BE49-F238E27FC236}">
                <a16:creationId xmlns:a16="http://schemas.microsoft.com/office/drawing/2014/main" id="{C15A5A49-FC33-3F45-86F2-422BF342C2C3}"/>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4"/>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317034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68012DFA-EAB4-BA4A-B11D-4A7B647A0AE5}"/>
              </a:ext>
            </a:extLst>
          </p:cNvPr>
          <p:cNvGrpSpPr/>
          <p:nvPr/>
        </p:nvGrpSpPr>
        <p:grpSpPr>
          <a:xfrm>
            <a:off x="1969858" y="2613013"/>
            <a:ext cx="774714" cy="301928"/>
            <a:chOff x="1720552" y="1089669"/>
            <a:chExt cx="1039950" cy="254334"/>
          </a:xfrm>
        </p:grpSpPr>
        <p:sp>
          <p:nvSpPr>
            <p:cNvPr id="70" name="Rounded Rectangle 40">
              <a:extLst>
                <a:ext uri="{FF2B5EF4-FFF2-40B4-BE49-F238E27FC236}">
                  <a16:creationId xmlns:a16="http://schemas.microsoft.com/office/drawing/2014/main" id="{C901626C-A394-AF43-9220-64430F2B5C94}"/>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E1010CAA-5F3E-5944-9396-E1EDF30C42C3}"/>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72" name="Graphic 71">
              <a:extLst>
                <a:ext uri="{FF2B5EF4-FFF2-40B4-BE49-F238E27FC236}">
                  <a16:creationId xmlns:a16="http://schemas.microsoft.com/office/drawing/2014/main" id="{0A755115-343A-904B-A901-307FF8ED65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65" name="Group 64">
            <a:extLst>
              <a:ext uri="{FF2B5EF4-FFF2-40B4-BE49-F238E27FC236}">
                <a16:creationId xmlns:a16="http://schemas.microsoft.com/office/drawing/2014/main" id="{35E80497-5EC0-4C87-9378-B47C28F23FAC}"/>
              </a:ext>
            </a:extLst>
          </p:cNvPr>
          <p:cNvGrpSpPr/>
          <p:nvPr/>
        </p:nvGrpSpPr>
        <p:grpSpPr>
          <a:xfrm>
            <a:off x="651025" y="491150"/>
            <a:ext cx="2093547" cy="301928"/>
            <a:chOff x="1720552" y="1089669"/>
            <a:chExt cx="1039950" cy="254334"/>
          </a:xfrm>
        </p:grpSpPr>
        <p:sp>
          <p:nvSpPr>
            <p:cNvPr id="66" name="Rounded Rectangle 40">
              <a:extLst>
                <a:ext uri="{FF2B5EF4-FFF2-40B4-BE49-F238E27FC236}">
                  <a16:creationId xmlns:a16="http://schemas.microsoft.com/office/drawing/2014/main" id="{214882C1-7C89-40D5-A3F0-1EBFD3AA23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FBE16FF-B7B8-4D0A-B61E-126EB4664CE3}"/>
                </a:ext>
              </a:extLst>
            </p:cNvPr>
            <p:cNvSpPr txBox="1"/>
            <p:nvPr/>
          </p:nvSpPr>
          <p:spPr>
            <a:xfrm>
              <a:off x="1720553" y="1100310"/>
              <a:ext cx="1014658" cy="14509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the basketball bot </a:t>
              </a:r>
              <a:r>
                <a:rPr lang="en-US" sz="900" dirty="0" err="1">
                  <a:latin typeface="Segoe UI Semilight" panose="020B0402040204020203" pitchFamily="34" charset="0"/>
                  <a:cs typeface="Segoe UI Semilight" panose="020B0402040204020203" pitchFamily="34" charset="0"/>
                </a:rPr>
                <a:t>mya</a:t>
              </a:r>
              <a:endParaRPr lang="en-US" sz="900" dirty="0">
                <a:latin typeface="Segoe UI Semilight" panose="020B0402040204020203" pitchFamily="34" charset="0"/>
                <a:cs typeface="Segoe UI Semilight" panose="020B0402040204020203" pitchFamily="34" charset="0"/>
              </a:endParaRPr>
            </a:p>
          </p:txBody>
        </p:sp>
        <p:pic>
          <p:nvPicPr>
            <p:cNvPr id="68" name="Graphic 67">
              <a:extLst>
                <a:ext uri="{FF2B5EF4-FFF2-40B4-BE49-F238E27FC236}">
                  <a16:creationId xmlns:a16="http://schemas.microsoft.com/office/drawing/2014/main" id="{D0706249-E554-4CE4-BE71-4D7099775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496500"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Weather Bot</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3" y="1662107"/>
            <a:ext cx="3385229" cy="448988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Persona: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Informational and lighthearted</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Function: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Current weather</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Hourly, daily, and weekly forecasts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Saved locations and set notifications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Answered weather related questions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Provided forecasts based on user inquiry utilizing location tokens such as: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Zip codes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Airport codes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Cities, counties, states, countries</a:t>
            </a:r>
          </a:p>
          <a:p>
            <a:pPr marL="628650" lvl="1"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Setting primary weather location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Weather inquiries</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grpSp>
        <p:nvGrpSpPr>
          <p:cNvPr id="84" name="Group 83">
            <a:extLst>
              <a:ext uri="{FF2B5EF4-FFF2-40B4-BE49-F238E27FC236}">
                <a16:creationId xmlns:a16="http://schemas.microsoft.com/office/drawing/2014/main" id="{5AF936B7-87F4-48BD-B276-C210712FAD81}"/>
              </a:ext>
            </a:extLst>
          </p:cNvPr>
          <p:cNvGrpSpPr/>
          <p:nvPr/>
        </p:nvGrpSpPr>
        <p:grpSpPr>
          <a:xfrm>
            <a:off x="1122301" y="1694359"/>
            <a:ext cx="1615977" cy="301928"/>
            <a:chOff x="1720552" y="1089669"/>
            <a:chExt cx="1034213" cy="254334"/>
          </a:xfrm>
        </p:grpSpPr>
        <p:sp>
          <p:nvSpPr>
            <p:cNvPr id="85" name="Rounded Rectangle 40">
              <a:extLst>
                <a:ext uri="{FF2B5EF4-FFF2-40B4-BE49-F238E27FC236}">
                  <a16:creationId xmlns:a16="http://schemas.microsoft.com/office/drawing/2014/main" id="{0AD3DA13-8D15-482F-8527-A2C5F2BCA473}"/>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9617123E-F484-4576-9F27-8C7E5917DDF3}"/>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87" name="Graphic 86">
              <a:extLst>
                <a:ext uri="{FF2B5EF4-FFF2-40B4-BE49-F238E27FC236}">
                  <a16:creationId xmlns:a16="http://schemas.microsoft.com/office/drawing/2014/main" id="{AD5D767B-5033-4E5C-A802-4CFB2C30F6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114" y="1256925"/>
              <a:ext cx="60651" cy="78717"/>
            </a:xfrm>
            <a:prstGeom prst="rect">
              <a:avLst/>
            </a:prstGeom>
          </p:spPr>
        </p:pic>
      </p:grpSp>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896473"/>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2099682"/>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E68EB449-63D0-4B5B-8E25-6CA8525578A4}"/>
              </a:ext>
            </a:extLst>
          </p:cNvPr>
          <p:cNvGrpSpPr/>
          <p:nvPr/>
        </p:nvGrpSpPr>
        <p:grpSpPr>
          <a:xfrm flipH="1">
            <a:off x="123728" y="3014716"/>
            <a:ext cx="2074254" cy="406316"/>
            <a:chOff x="786917" y="1089669"/>
            <a:chExt cx="1976292" cy="255789"/>
          </a:xfrm>
        </p:grpSpPr>
        <p:sp>
          <p:nvSpPr>
            <p:cNvPr id="56" name="Rounded Rectangle 60">
              <a:extLst>
                <a:ext uri="{FF2B5EF4-FFF2-40B4-BE49-F238E27FC236}">
                  <a16:creationId xmlns:a16="http://schemas.microsoft.com/office/drawing/2014/main" id="{13DBFD82-5676-4BE6-A14A-2D581FD995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0F4D957-D092-40EE-9BB8-19FE3700D2F9}"/>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58" name="Graphic 57">
              <a:extLst>
                <a:ext uri="{FF2B5EF4-FFF2-40B4-BE49-F238E27FC236}">
                  <a16:creationId xmlns:a16="http://schemas.microsoft.com/office/drawing/2014/main" id="{2E43A092-1309-4461-A12B-A2B53F7A60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pic>
        <p:nvPicPr>
          <p:cNvPr id="4" name="Picture 3" descr="Graphical user interface, text, application, chat or text message&#10;&#10;Description automatically generated">
            <a:extLst>
              <a:ext uri="{FF2B5EF4-FFF2-40B4-BE49-F238E27FC236}">
                <a16:creationId xmlns:a16="http://schemas.microsoft.com/office/drawing/2014/main" id="{E8FCE166-4911-4200-AF48-C9AE9CBF5168}"/>
              </a:ext>
            </a:extLst>
          </p:cNvPr>
          <p:cNvPicPr>
            <a:picLocks noChangeAspect="1"/>
          </p:cNvPicPr>
          <p:nvPr/>
        </p:nvPicPr>
        <p:blipFill>
          <a:blip r:embed="rId11"/>
          <a:stretch>
            <a:fillRect/>
          </a:stretch>
        </p:blipFill>
        <p:spPr>
          <a:xfrm>
            <a:off x="6901718" y="980394"/>
            <a:ext cx="2242131" cy="5376963"/>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0EEFE57B-628C-46A6-9F63-F23DAA1BB0FB}"/>
              </a:ext>
            </a:extLst>
          </p:cNvPr>
          <p:cNvPicPr>
            <a:picLocks noChangeAspect="1"/>
          </p:cNvPicPr>
          <p:nvPr/>
        </p:nvPicPr>
        <p:blipFill>
          <a:blip r:embed="rId12"/>
          <a:stretch>
            <a:fillRect/>
          </a:stretch>
        </p:blipFill>
        <p:spPr>
          <a:xfrm>
            <a:off x="9143849" y="980394"/>
            <a:ext cx="2392736" cy="5297806"/>
          </a:xfrm>
          <a:prstGeom prst="rect">
            <a:avLst/>
          </a:prstGeom>
        </p:spPr>
      </p:pic>
      <p:grpSp>
        <p:nvGrpSpPr>
          <p:cNvPr id="47" name="Group 46">
            <a:extLst>
              <a:ext uri="{FF2B5EF4-FFF2-40B4-BE49-F238E27FC236}">
                <a16:creationId xmlns:a16="http://schemas.microsoft.com/office/drawing/2014/main" id="{48D05E11-8B68-4190-B16A-7D8280778E84}"/>
              </a:ext>
            </a:extLst>
          </p:cNvPr>
          <p:cNvGrpSpPr/>
          <p:nvPr/>
        </p:nvGrpSpPr>
        <p:grpSpPr>
          <a:xfrm>
            <a:off x="1530852" y="3524429"/>
            <a:ext cx="1171973" cy="301928"/>
            <a:chOff x="1720552" y="1089669"/>
            <a:chExt cx="1039951" cy="254334"/>
          </a:xfrm>
        </p:grpSpPr>
        <p:sp>
          <p:nvSpPr>
            <p:cNvPr id="48" name="Rounded Rectangle 40">
              <a:extLst>
                <a:ext uri="{FF2B5EF4-FFF2-40B4-BE49-F238E27FC236}">
                  <a16:creationId xmlns:a16="http://schemas.microsoft.com/office/drawing/2014/main" id="{EA65B412-FF1A-4F0F-8118-151B0F073316}"/>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AC8F8A90-604D-43FA-9046-4010A2A45C9C}"/>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60" name="Graphic 59">
              <a:extLst>
                <a:ext uri="{FF2B5EF4-FFF2-40B4-BE49-F238E27FC236}">
                  <a16:creationId xmlns:a16="http://schemas.microsoft.com/office/drawing/2014/main" id="{836D52B8-6145-419F-A10E-304DDD028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9280" y="1172885"/>
              <a:ext cx="131223" cy="170310"/>
            </a:xfrm>
            <a:prstGeom prst="rect">
              <a:avLst/>
            </a:prstGeom>
          </p:spPr>
        </p:pic>
      </p:grpSp>
      <p:grpSp>
        <p:nvGrpSpPr>
          <p:cNvPr id="73" name="Group 72">
            <a:extLst>
              <a:ext uri="{FF2B5EF4-FFF2-40B4-BE49-F238E27FC236}">
                <a16:creationId xmlns:a16="http://schemas.microsoft.com/office/drawing/2014/main" id="{2E612C66-5837-E74F-B96E-07356C8B7EB8}"/>
              </a:ext>
            </a:extLst>
          </p:cNvPr>
          <p:cNvGrpSpPr/>
          <p:nvPr/>
        </p:nvGrpSpPr>
        <p:grpSpPr>
          <a:xfrm>
            <a:off x="0" y="4820404"/>
            <a:ext cx="2838090" cy="1732303"/>
            <a:chOff x="-8" y="4818617"/>
            <a:chExt cx="2838090" cy="1732303"/>
          </a:xfrm>
        </p:grpSpPr>
        <p:pic>
          <p:nvPicPr>
            <p:cNvPr id="74" name="Picture 73" descr="Graphical user interface, text, application, chat or text message&#10;&#10;Description automatically generated">
              <a:extLst>
                <a:ext uri="{FF2B5EF4-FFF2-40B4-BE49-F238E27FC236}">
                  <a16:creationId xmlns:a16="http://schemas.microsoft.com/office/drawing/2014/main" id="{A6E2A14C-DB6E-5640-A540-AFA7DE9809F5}"/>
                </a:ext>
              </a:extLst>
            </p:cNvPr>
            <p:cNvPicPr>
              <a:picLocks noChangeAspect="1"/>
            </p:cNvPicPr>
            <p:nvPr/>
          </p:nvPicPr>
          <p:blipFill rotWithShape="1">
            <a:blip r:embed="rId13">
              <a:alphaModFix amt="85000"/>
            </a:blip>
            <a:srcRect t="15087" b="-1"/>
            <a:stretch/>
          </p:blipFill>
          <p:spPr>
            <a:xfrm>
              <a:off x="0" y="4822210"/>
              <a:ext cx="2838075" cy="1728710"/>
            </a:xfrm>
            <a:prstGeom prst="rect">
              <a:avLst/>
            </a:prstGeom>
          </p:spPr>
        </p:pic>
        <p:cxnSp>
          <p:nvCxnSpPr>
            <p:cNvPr id="75" name="Straight Connector 74">
              <a:extLst>
                <a:ext uri="{FF2B5EF4-FFF2-40B4-BE49-F238E27FC236}">
                  <a16:creationId xmlns:a16="http://schemas.microsoft.com/office/drawing/2014/main" id="{122AC3D4-9C1F-D74C-82D9-3A756FB2E541}"/>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49" name="Green screen chat effect" descr="Green screen chat effect">
            <a:hlinkClick r:id="" action="ppaction://media"/>
            <a:extLst>
              <a:ext uri="{FF2B5EF4-FFF2-40B4-BE49-F238E27FC236}">
                <a16:creationId xmlns:a16="http://schemas.microsoft.com/office/drawing/2014/main" id="{DCE75AE2-56C1-F441-AC72-F32DC77ACA99}"/>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4"/>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402153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8CC9CDA0-459D-9845-A723-7A8F9FC738C0}"/>
              </a:ext>
            </a:extLst>
          </p:cNvPr>
          <p:cNvGrpSpPr/>
          <p:nvPr/>
        </p:nvGrpSpPr>
        <p:grpSpPr>
          <a:xfrm>
            <a:off x="1969858" y="2119222"/>
            <a:ext cx="774714" cy="301928"/>
            <a:chOff x="1720552" y="1089669"/>
            <a:chExt cx="1039950" cy="254334"/>
          </a:xfrm>
        </p:grpSpPr>
        <p:sp>
          <p:nvSpPr>
            <p:cNvPr id="48" name="Rounded Rectangle 40">
              <a:extLst>
                <a:ext uri="{FF2B5EF4-FFF2-40B4-BE49-F238E27FC236}">
                  <a16:creationId xmlns:a16="http://schemas.microsoft.com/office/drawing/2014/main" id="{EC5223A1-8ACE-294C-9321-3C9616D12001}"/>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2CD27549-B185-3944-9C1D-7C6F74F84747}"/>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60" name="Graphic 59">
              <a:extLst>
                <a:ext uri="{FF2B5EF4-FFF2-40B4-BE49-F238E27FC236}">
                  <a16:creationId xmlns:a16="http://schemas.microsoft.com/office/drawing/2014/main" id="{E0452250-E0FE-054D-8A49-CD4C149F83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426936"/>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822550"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Popchat (1 of 4)</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681047" y="1641231"/>
            <a:ext cx="3239156" cy="4212885"/>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Purpose: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Game and activity bot. It was used as a standalone bot or called upon in chat sessions with users on platforms like Facebook messenger and Kik.</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Function: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Trivia game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Meme generator</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Drawing share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Story generator</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Fun with images (image manipulator)</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Trivia game with another user during a chat session on Kik</a:t>
            </a:r>
          </a:p>
        </p:txBody>
      </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1617497"/>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E68EB449-63D0-4B5B-8E25-6CA8525578A4}"/>
              </a:ext>
            </a:extLst>
          </p:cNvPr>
          <p:cNvGrpSpPr/>
          <p:nvPr/>
        </p:nvGrpSpPr>
        <p:grpSpPr>
          <a:xfrm flipH="1">
            <a:off x="123728" y="2519883"/>
            <a:ext cx="2074254" cy="406316"/>
            <a:chOff x="786917" y="1089669"/>
            <a:chExt cx="1976292" cy="255789"/>
          </a:xfrm>
        </p:grpSpPr>
        <p:sp>
          <p:nvSpPr>
            <p:cNvPr id="56" name="Rounded Rectangle 60">
              <a:extLst>
                <a:ext uri="{FF2B5EF4-FFF2-40B4-BE49-F238E27FC236}">
                  <a16:creationId xmlns:a16="http://schemas.microsoft.com/office/drawing/2014/main" id="{13DBFD82-5676-4BE6-A14A-2D581FD995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0F4D957-D092-40EE-9BB8-19FE3700D2F9}"/>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58" name="Graphic 57">
              <a:extLst>
                <a:ext uri="{FF2B5EF4-FFF2-40B4-BE49-F238E27FC236}">
                  <a16:creationId xmlns:a16="http://schemas.microsoft.com/office/drawing/2014/main" id="{2E43A092-1309-4461-A12B-A2B53F7A60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73" name="Group 72">
            <a:extLst>
              <a:ext uri="{FF2B5EF4-FFF2-40B4-BE49-F238E27FC236}">
                <a16:creationId xmlns:a16="http://schemas.microsoft.com/office/drawing/2014/main" id="{40396293-EB00-4179-8F9B-DD7A2015ABF9}"/>
              </a:ext>
            </a:extLst>
          </p:cNvPr>
          <p:cNvGrpSpPr/>
          <p:nvPr/>
        </p:nvGrpSpPr>
        <p:grpSpPr>
          <a:xfrm>
            <a:off x="1552646" y="3023270"/>
            <a:ext cx="1171972" cy="301928"/>
            <a:chOff x="1720552" y="1089669"/>
            <a:chExt cx="1039950" cy="254334"/>
          </a:xfrm>
        </p:grpSpPr>
        <p:sp>
          <p:nvSpPr>
            <p:cNvPr id="74" name="Rounded Rectangle 40">
              <a:extLst>
                <a:ext uri="{FF2B5EF4-FFF2-40B4-BE49-F238E27FC236}">
                  <a16:creationId xmlns:a16="http://schemas.microsoft.com/office/drawing/2014/main" id="{90DB12A1-D4B8-4029-BC36-CA7C84BC460B}"/>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AFAC614F-4D2F-4A1D-8475-C807FFB181A9}"/>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76" name="Graphic 75">
              <a:extLst>
                <a:ext uri="{FF2B5EF4-FFF2-40B4-BE49-F238E27FC236}">
                  <a16:creationId xmlns:a16="http://schemas.microsoft.com/office/drawing/2014/main" id="{6B1E4EA0-9B18-4895-B5C9-40E62EB86E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77" name="Group 76">
            <a:extLst>
              <a:ext uri="{FF2B5EF4-FFF2-40B4-BE49-F238E27FC236}">
                <a16:creationId xmlns:a16="http://schemas.microsoft.com/office/drawing/2014/main" id="{115D5E61-5FBA-48ED-BC20-B84880BC3C10}"/>
              </a:ext>
            </a:extLst>
          </p:cNvPr>
          <p:cNvGrpSpPr/>
          <p:nvPr/>
        </p:nvGrpSpPr>
        <p:grpSpPr>
          <a:xfrm flipH="1">
            <a:off x="123708" y="3422274"/>
            <a:ext cx="2074254" cy="565072"/>
            <a:chOff x="786917" y="1089669"/>
            <a:chExt cx="1976292" cy="255789"/>
          </a:xfrm>
        </p:grpSpPr>
        <p:sp>
          <p:nvSpPr>
            <p:cNvPr id="78" name="Rounded Rectangle 60">
              <a:extLst>
                <a:ext uri="{FF2B5EF4-FFF2-40B4-BE49-F238E27FC236}">
                  <a16:creationId xmlns:a16="http://schemas.microsoft.com/office/drawing/2014/main" id="{EA5C3428-7AF9-4E92-BEC9-ECFDFD941AC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24719D18-C9E7-4548-A232-61C1E9500A1A}"/>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81" name="Graphic 80">
              <a:extLst>
                <a:ext uri="{FF2B5EF4-FFF2-40B4-BE49-F238E27FC236}">
                  <a16:creationId xmlns:a16="http://schemas.microsoft.com/office/drawing/2014/main" id="{902844D0-8ED7-4EDE-BC2E-4616E217EC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pic>
        <p:nvPicPr>
          <p:cNvPr id="3" name="Picture 2" descr="Graphical user interface, text, application, chat or text message&#10;&#10;Description automatically generated">
            <a:extLst>
              <a:ext uri="{FF2B5EF4-FFF2-40B4-BE49-F238E27FC236}">
                <a16:creationId xmlns:a16="http://schemas.microsoft.com/office/drawing/2014/main" id="{9CD48A51-5E04-47D4-A722-A9D98CD62E16}"/>
              </a:ext>
            </a:extLst>
          </p:cNvPr>
          <p:cNvPicPr>
            <a:picLocks noChangeAspect="1"/>
          </p:cNvPicPr>
          <p:nvPr/>
        </p:nvPicPr>
        <p:blipFill>
          <a:blip r:embed="rId11"/>
          <a:stretch>
            <a:fillRect/>
          </a:stretch>
        </p:blipFill>
        <p:spPr>
          <a:xfrm>
            <a:off x="6920202" y="848405"/>
            <a:ext cx="2150613" cy="5491034"/>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40E6A068-9E89-434F-8228-AE3F2D1EA70D}"/>
              </a:ext>
            </a:extLst>
          </p:cNvPr>
          <p:cNvPicPr>
            <a:picLocks noChangeAspect="1"/>
          </p:cNvPicPr>
          <p:nvPr/>
        </p:nvPicPr>
        <p:blipFill>
          <a:blip r:embed="rId12"/>
          <a:stretch>
            <a:fillRect/>
          </a:stretch>
        </p:blipFill>
        <p:spPr>
          <a:xfrm>
            <a:off x="9070815" y="830888"/>
            <a:ext cx="2412711" cy="5378336"/>
          </a:xfrm>
          <a:prstGeom prst="rect">
            <a:avLst/>
          </a:prstGeom>
        </p:spPr>
      </p:pic>
      <p:grpSp>
        <p:nvGrpSpPr>
          <p:cNvPr id="61" name="Group 60">
            <a:extLst>
              <a:ext uri="{FF2B5EF4-FFF2-40B4-BE49-F238E27FC236}">
                <a16:creationId xmlns:a16="http://schemas.microsoft.com/office/drawing/2014/main" id="{628E0D80-61E2-7E4D-870F-0CBCC79DB8CA}"/>
              </a:ext>
            </a:extLst>
          </p:cNvPr>
          <p:cNvGrpSpPr/>
          <p:nvPr/>
        </p:nvGrpSpPr>
        <p:grpSpPr>
          <a:xfrm>
            <a:off x="0" y="4820404"/>
            <a:ext cx="2838090" cy="1732303"/>
            <a:chOff x="-8" y="4818617"/>
            <a:chExt cx="2838090" cy="1732303"/>
          </a:xfrm>
        </p:grpSpPr>
        <p:pic>
          <p:nvPicPr>
            <p:cNvPr id="62" name="Picture 61" descr="Graphical user interface, text, application, chat or text message&#10;&#10;Description automatically generated">
              <a:extLst>
                <a:ext uri="{FF2B5EF4-FFF2-40B4-BE49-F238E27FC236}">
                  <a16:creationId xmlns:a16="http://schemas.microsoft.com/office/drawing/2014/main" id="{DBCF5F5D-D2B4-BD4C-92F6-E2D794BBD7F9}"/>
                </a:ext>
              </a:extLst>
            </p:cNvPr>
            <p:cNvPicPr>
              <a:picLocks noChangeAspect="1"/>
            </p:cNvPicPr>
            <p:nvPr/>
          </p:nvPicPr>
          <p:blipFill rotWithShape="1">
            <a:blip r:embed="rId13">
              <a:alphaModFix amt="85000"/>
            </a:blip>
            <a:srcRect t="15087" b="-1"/>
            <a:stretch/>
          </p:blipFill>
          <p:spPr>
            <a:xfrm>
              <a:off x="0" y="4822210"/>
              <a:ext cx="2838075" cy="1728710"/>
            </a:xfrm>
            <a:prstGeom prst="rect">
              <a:avLst/>
            </a:prstGeom>
          </p:spPr>
        </p:pic>
        <p:cxnSp>
          <p:nvCxnSpPr>
            <p:cNvPr id="63" name="Straight Connector 62">
              <a:extLst>
                <a:ext uri="{FF2B5EF4-FFF2-40B4-BE49-F238E27FC236}">
                  <a16:creationId xmlns:a16="http://schemas.microsoft.com/office/drawing/2014/main" id="{16AF4958-8E50-B34D-839D-8F75A28AFA29}"/>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AAFAE105-76E2-4A58-945A-26B7CD502B7F}"/>
              </a:ext>
            </a:extLst>
          </p:cNvPr>
          <p:cNvGrpSpPr/>
          <p:nvPr/>
        </p:nvGrpSpPr>
        <p:grpSpPr>
          <a:xfrm>
            <a:off x="1122301" y="1218498"/>
            <a:ext cx="1615977" cy="301928"/>
            <a:chOff x="1720552" y="1089669"/>
            <a:chExt cx="1034213" cy="254334"/>
          </a:xfrm>
        </p:grpSpPr>
        <p:sp>
          <p:nvSpPr>
            <p:cNvPr id="50" name="Rounded Rectangle 40">
              <a:extLst>
                <a:ext uri="{FF2B5EF4-FFF2-40B4-BE49-F238E27FC236}">
                  <a16:creationId xmlns:a16="http://schemas.microsoft.com/office/drawing/2014/main" id="{D7CC3D2C-0491-4613-AC9D-E418DB77AE31}"/>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98588AFE-9B17-4BCE-B2D8-038A2D297D99}"/>
                </a:ext>
              </a:extLst>
            </p:cNvPr>
            <p:cNvSpPr txBox="1"/>
            <p:nvPr/>
          </p:nvSpPr>
          <p:spPr>
            <a:xfrm>
              <a:off x="1720553" y="1115413"/>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54" name="Graphic 53">
              <a:extLst>
                <a:ext uri="{FF2B5EF4-FFF2-40B4-BE49-F238E27FC236}">
                  <a16:creationId xmlns:a16="http://schemas.microsoft.com/office/drawing/2014/main" id="{E6644C0E-495E-4801-A969-F79E68227B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114" y="1256925"/>
              <a:ext cx="60651" cy="78717"/>
            </a:xfrm>
            <a:prstGeom prst="rect">
              <a:avLst/>
            </a:prstGeom>
          </p:spPr>
        </p:pic>
      </p:grpSp>
      <p:pic>
        <p:nvPicPr>
          <p:cNvPr id="64" name="Green screen chat effect" descr="Green screen chat effect">
            <a:hlinkClick r:id="" action="ppaction://media"/>
            <a:extLst>
              <a:ext uri="{FF2B5EF4-FFF2-40B4-BE49-F238E27FC236}">
                <a16:creationId xmlns:a16="http://schemas.microsoft.com/office/drawing/2014/main" id="{E71EA304-BC5F-3242-A657-F0D5DCA132D9}"/>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4"/>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17820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426936"/>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5"/>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6"/>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921936"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Popchat (2 of 4)</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8113" y="1519465"/>
            <a:ext cx="4316550" cy="4218655"/>
          </a:xfrm>
          <a:prstGeom prst="rect">
            <a:avLst/>
          </a:prstGeom>
          <a:noFill/>
        </p:spPr>
        <p:txBody>
          <a:bodyPr wrap="square" rtlCol="0">
            <a:spAutoFit/>
          </a:bodyPr>
          <a:lstStyle/>
          <a:p>
            <a:pPr>
              <a:lnSpc>
                <a:spcPct val="150000"/>
              </a:lnSpc>
            </a:pPr>
            <a:r>
              <a:rPr lang="en-US" sz="1000" b="1" spc="40" dirty="0">
                <a:solidFill>
                  <a:schemeClr val="bg2">
                    <a:lumMod val="75000"/>
                    <a:lumOff val="25000"/>
                  </a:schemeClr>
                </a:solidFill>
                <a:latin typeface="Segoe UI Semilight" panose="020B0402040204020203" pitchFamily="34" charset="0"/>
                <a:cs typeface="Segoe UI Semilight" panose="020B0402040204020203" pitchFamily="34" charset="0"/>
              </a:rPr>
              <a:t>Meme Generator</a:t>
            </a:r>
          </a:p>
          <a:p>
            <a:pPr>
              <a:lnSpc>
                <a:spcPct val="150000"/>
              </a:lnSpc>
            </a:pPr>
            <a:endPar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000" u="sng" spc="40" dirty="0">
                <a:solidFill>
                  <a:schemeClr val="bg2">
                    <a:lumMod val="75000"/>
                    <a:lumOff val="25000"/>
                  </a:schemeClr>
                </a:solidFill>
                <a:latin typeface="Segoe UI Semilight" panose="020B0402040204020203" pitchFamily="34" charset="0"/>
                <a:cs typeface="Segoe UI Semilight" panose="020B0402040204020203" pitchFamily="34" charset="0"/>
              </a:rPr>
              <a:t>Good Guy Memes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“Car breaks down”, “Tips tow truck driver”</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“Gets rejected”, “Appreciates the honesty”</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“Stops at a yellow light”</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“Always loses at Cards Against Humanity”</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 </a:t>
            </a:r>
          </a:p>
          <a:p>
            <a:pPr>
              <a:lnSpc>
                <a:spcPct val="150000"/>
              </a:lnSpc>
            </a:pPr>
            <a:r>
              <a:rPr lang="en-US" sz="1000" u="sng" spc="40" dirty="0">
                <a:solidFill>
                  <a:schemeClr val="bg2">
                    <a:lumMod val="75000"/>
                    <a:lumOff val="25000"/>
                  </a:schemeClr>
                </a:solidFill>
                <a:latin typeface="Segoe UI Semilight" panose="020B0402040204020203" pitchFamily="34" charset="0"/>
                <a:cs typeface="Segoe UI Semilight" panose="020B0402040204020203" pitchFamily="34" charset="0"/>
              </a:rPr>
              <a:t>Conspiracy Memes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“What if deleting your history erases your memories?”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“What if the tongue of your shoes always tastes your feet?”</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“What if people stopped using words? NNTR.”</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 </a:t>
            </a:r>
          </a:p>
          <a:p>
            <a:pPr>
              <a:lnSpc>
                <a:spcPct val="150000"/>
              </a:lnSpc>
            </a:pPr>
            <a:r>
              <a:rPr lang="en-US" sz="1000" u="sng" spc="40" dirty="0">
                <a:solidFill>
                  <a:schemeClr val="bg2">
                    <a:lumMod val="75000"/>
                    <a:lumOff val="25000"/>
                  </a:schemeClr>
                </a:solidFill>
                <a:latin typeface="Segoe UI Semilight" panose="020B0402040204020203" pitchFamily="34" charset="0"/>
                <a:cs typeface="Segoe UI Semilight" panose="020B0402040204020203" pitchFamily="34" charset="0"/>
              </a:rPr>
              <a:t>Scumbag Memes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“Calls a helpline”, “Talks about football”</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“Enters a footrace”, “For kids”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“There are no stupid questions”, “Only stupid people”</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 </a:t>
            </a:r>
          </a:p>
        </p:txBody>
      </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1617497"/>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E68EB449-63D0-4B5B-8E25-6CA8525578A4}"/>
              </a:ext>
            </a:extLst>
          </p:cNvPr>
          <p:cNvGrpSpPr/>
          <p:nvPr/>
        </p:nvGrpSpPr>
        <p:grpSpPr>
          <a:xfrm flipH="1">
            <a:off x="123728" y="2519883"/>
            <a:ext cx="2074254" cy="406316"/>
            <a:chOff x="786917" y="1089669"/>
            <a:chExt cx="1976292" cy="255789"/>
          </a:xfrm>
        </p:grpSpPr>
        <p:sp>
          <p:nvSpPr>
            <p:cNvPr id="56" name="Rounded Rectangle 60">
              <a:extLst>
                <a:ext uri="{FF2B5EF4-FFF2-40B4-BE49-F238E27FC236}">
                  <a16:creationId xmlns:a16="http://schemas.microsoft.com/office/drawing/2014/main" id="{13DBFD82-5676-4BE6-A14A-2D581FD995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0F4D957-D092-40EE-9BB8-19FE3700D2F9}"/>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58" name="Graphic 57">
              <a:extLst>
                <a:ext uri="{FF2B5EF4-FFF2-40B4-BE49-F238E27FC236}">
                  <a16:creationId xmlns:a16="http://schemas.microsoft.com/office/drawing/2014/main" id="{2E43A092-1309-4461-A12B-A2B53F7A60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82" name="TextBox 81">
            <a:extLst>
              <a:ext uri="{FF2B5EF4-FFF2-40B4-BE49-F238E27FC236}">
                <a16:creationId xmlns:a16="http://schemas.microsoft.com/office/drawing/2014/main" id="{D35947E2-A88A-478D-B186-8176D88735A5}"/>
              </a:ext>
            </a:extLst>
          </p:cNvPr>
          <p:cNvSpPr txBox="1"/>
          <p:nvPr/>
        </p:nvSpPr>
        <p:spPr>
          <a:xfrm>
            <a:off x="7668711" y="1519465"/>
            <a:ext cx="4316550" cy="2371996"/>
          </a:xfrm>
          <a:prstGeom prst="rect">
            <a:avLst/>
          </a:prstGeom>
          <a:noFill/>
        </p:spPr>
        <p:txBody>
          <a:bodyPr wrap="square" rtlCol="0">
            <a:spAutoFit/>
          </a:bodyPr>
          <a:lstStyle/>
          <a:p>
            <a:pPr>
              <a:lnSpc>
                <a:spcPct val="150000"/>
              </a:lnSpc>
            </a:pPr>
            <a:endPar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000" u="sng" spc="40" dirty="0">
                <a:solidFill>
                  <a:schemeClr val="bg2">
                    <a:lumMod val="75000"/>
                    <a:lumOff val="25000"/>
                  </a:schemeClr>
                </a:solidFill>
                <a:latin typeface="Segoe UI Semilight" panose="020B0402040204020203" pitchFamily="34" charset="0"/>
                <a:cs typeface="Segoe UI Semilight" panose="020B0402040204020203" pitchFamily="34" charset="0"/>
              </a:rPr>
              <a:t>Bad Luck Memes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“Paid off driving lessons”, “Didn’t bring golf clubs”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“Won the lottery”, “Like the one from the story”</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“Went to a dating website”, “Got a virus”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 </a:t>
            </a:r>
          </a:p>
          <a:p>
            <a:pPr>
              <a:lnSpc>
                <a:spcPct val="150000"/>
              </a:lnSpc>
            </a:pPr>
            <a:r>
              <a:rPr lang="en-US" sz="1000" u="sng" spc="40" dirty="0">
                <a:solidFill>
                  <a:schemeClr val="bg2">
                    <a:lumMod val="75000"/>
                    <a:lumOff val="25000"/>
                  </a:schemeClr>
                </a:solidFill>
                <a:latin typeface="Segoe UI Semilight" panose="020B0402040204020203" pitchFamily="34" charset="0"/>
                <a:cs typeface="Segoe UI Semilight" panose="020B0402040204020203" pitchFamily="34" charset="0"/>
              </a:rPr>
              <a:t>Random Memes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“Russian dolls are so full of themselves”</a:t>
            </a:r>
          </a:p>
          <a:p>
            <a:pPr>
              <a:lnSpc>
                <a:spcPct val="150000"/>
              </a:lnSpc>
            </a:pPr>
            <a:r>
              <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rPr>
              <a:t>“Colonels hate phonics”</a:t>
            </a:r>
          </a:p>
        </p:txBody>
      </p:sp>
      <p:grpSp>
        <p:nvGrpSpPr>
          <p:cNvPr id="83" name="Group 82">
            <a:extLst>
              <a:ext uri="{FF2B5EF4-FFF2-40B4-BE49-F238E27FC236}">
                <a16:creationId xmlns:a16="http://schemas.microsoft.com/office/drawing/2014/main" id="{BB5F2349-9F92-4159-89EB-E44189A36D60}"/>
              </a:ext>
            </a:extLst>
          </p:cNvPr>
          <p:cNvGrpSpPr/>
          <p:nvPr/>
        </p:nvGrpSpPr>
        <p:grpSpPr>
          <a:xfrm flipH="1">
            <a:off x="123708" y="3422274"/>
            <a:ext cx="2074254" cy="565072"/>
            <a:chOff x="786917" y="1089669"/>
            <a:chExt cx="1976292" cy="255789"/>
          </a:xfrm>
        </p:grpSpPr>
        <p:sp>
          <p:nvSpPr>
            <p:cNvPr id="96" name="Rounded Rectangle 60">
              <a:extLst>
                <a:ext uri="{FF2B5EF4-FFF2-40B4-BE49-F238E27FC236}">
                  <a16:creationId xmlns:a16="http://schemas.microsoft.com/office/drawing/2014/main" id="{99AD3EB1-FD7B-4E39-BF4A-9F8AE0C7EFC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E0A513A1-C95D-4A5A-97E7-611848927B4F}"/>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98" name="Graphic 97">
              <a:extLst>
                <a:ext uri="{FF2B5EF4-FFF2-40B4-BE49-F238E27FC236}">
                  <a16:creationId xmlns:a16="http://schemas.microsoft.com/office/drawing/2014/main" id="{4615DA03-CAE7-4907-B5F3-6BDBDB609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44" name="Group 43">
            <a:extLst>
              <a:ext uri="{FF2B5EF4-FFF2-40B4-BE49-F238E27FC236}">
                <a16:creationId xmlns:a16="http://schemas.microsoft.com/office/drawing/2014/main" id="{60BA3787-584D-A747-9EC5-BF3DD525D6D0}"/>
              </a:ext>
            </a:extLst>
          </p:cNvPr>
          <p:cNvGrpSpPr/>
          <p:nvPr/>
        </p:nvGrpSpPr>
        <p:grpSpPr>
          <a:xfrm>
            <a:off x="1969858" y="2119222"/>
            <a:ext cx="774714" cy="301928"/>
            <a:chOff x="1720552" y="1089669"/>
            <a:chExt cx="1039950" cy="254334"/>
          </a:xfrm>
        </p:grpSpPr>
        <p:sp>
          <p:nvSpPr>
            <p:cNvPr id="47" name="Rounded Rectangle 40">
              <a:extLst>
                <a:ext uri="{FF2B5EF4-FFF2-40B4-BE49-F238E27FC236}">
                  <a16:creationId xmlns:a16="http://schemas.microsoft.com/office/drawing/2014/main" id="{55990DD7-51B8-F442-B230-7C895678D075}"/>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B92EEE79-36B9-C14F-9648-B13EE8008D91}"/>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59" name="Graphic 58">
              <a:extLst>
                <a:ext uri="{FF2B5EF4-FFF2-40B4-BE49-F238E27FC236}">
                  <a16:creationId xmlns:a16="http://schemas.microsoft.com/office/drawing/2014/main" id="{8643813A-A36A-C244-91F9-DAFD39B91D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6602" y="1130473"/>
              <a:ext cx="163900" cy="212720"/>
            </a:xfrm>
            <a:prstGeom prst="rect">
              <a:avLst/>
            </a:prstGeom>
          </p:spPr>
        </p:pic>
      </p:grpSp>
      <p:grpSp>
        <p:nvGrpSpPr>
          <p:cNvPr id="60" name="Group 59">
            <a:extLst>
              <a:ext uri="{FF2B5EF4-FFF2-40B4-BE49-F238E27FC236}">
                <a16:creationId xmlns:a16="http://schemas.microsoft.com/office/drawing/2014/main" id="{BBC63678-70B4-8A43-ADA0-B1516A41443F}"/>
              </a:ext>
            </a:extLst>
          </p:cNvPr>
          <p:cNvGrpSpPr/>
          <p:nvPr/>
        </p:nvGrpSpPr>
        <p:grpSpPr>
          <a:xfrm>
            <a:off x="1552646" y="3023270"/>
            <a:ext cx="1171972" cy="301928"/>
            <a:chOff x="1720552" y="1089669"/>
            <a:chExt cx="1039950" cy="254334"/>
          </a:xfrm>
        </p:grpSpPr>
        <p:sp>
          <p:nvSpPr>
            <p:cNvPr id="61" name="Rounded Rectangle 40">
              <a:extLst>
                <a:ext uri="{FF2B5EF4-FFF2-40B4-BE49-F238E27FC236}">
                  <a16:creationId xmlns:a16="http://schemas.microsoft.com/office/drawing/2014/main" id="{ACDF70CF-ACCB-8B4C-9025-8D4B682E747B}"/>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73907DAC-22FB-AA4D-BFD3-D1F7B27B2309}"/>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63" name="Graphic 62">
              <a:extLst>
                <a:ext uri="{FF2B5EF4-FFF2-40B4-BE49-F238E27FC236}">
                  <a16:creationId xmlns:a16="http://schemas.microsoft.com/office/drawing/2014/main" id="{7B80166D-ED24-1143-A40E-5582A3304D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2159" y="1202580"/>
              <a:ext cx="108343" cy="140614"/>
            </a:xfrm>
            <a:prstGeom prst="rect">
              <a:avLst/>
            </a:prstGeom>
          </p:spPr>
        </p:pic>
      </p:grpSp>
      <p:grpSp>
        <p:nvGrpSpPr>
          <p:cNvPr id="64" name="Group 63">
            <a:extLst>
              <a:ext uri="{FF2B5EF4-FFF2-40B4-BE49-F238E27FC236}">
                <a16:creationId xmlns:a16="http://schemas.microsoft.com/office/drawing/2014/main" id="{2CF8AF13-9E6F-7F44-A730-ED41C19C3D1C}"/>
              </a:ext>
            </a:extLst>
          </p:cNvPr>
          <p:cNvGrpSpPr/>
          <p:nvPr/>
        </p:nvGrpSpPr>
        <p:grpSpPr>
          <a:xfrm>
            <a:off x="0" y="4820404"/>
            <a:ext cx="2838090" cy="1732303"/>
            <a:chOff x="-8" y="4818617"/>
            <a:chExt cx="2838090" cy="1732303"/>
          </a:xfrm>
        </p:grpSpPr>
        <p:pic>
          <p:nvPicPr>
            <p:cNvPr id="65" name="Picture 64" descr="Graphical user interface, text, application, chat or text message&#10;&#10;Description automatically generated">
              <a:extLst>
                <a:ext uri="{FF2B5EF4-FFF2-40B4-BE49-F238E27FC236}">
                  <a16:creationId xmlns:a16="http://schemas.microsoft.com/office/drawing/2014/main" id="{575733AA-6F2E-2542-8E51-E1293A6B1026}"/>
                </a:ext>
              </a:extLst>
            </p:cNvPr>
            <p:cNvPicPr>
              <a:picLocks noChangeAspect="1"/>
            </p:cNvPicPr>
            <p:nvPr/>
          </p:nvPicPr>
          <p:blipFill rotWithShape="1">
            <a:blip r:embed="rId9">
              <a:alphaModFix amt="85000"/>
            </a:blip>
            <a:srcRect t="15087" b="-1"/>
            <a:stretch/>
          </p:blipFill>
          <p:spPr>
            <a:xfrm>
              <a:off x="0" y="4822210"/>
              <a:ext cx="2838075" cy="1728710"/>
            </a:xfrm>
            <a:prstGeom prst="rect">
              <a:avLst/>
            </a:prstGeom>
          </p:spPr>
        </p:pic>
        <p:cxnSp>
          <p:nvCxnSpPr>
            <p:cNvPr id="66" name="Straight Connector 65">
              <a:extLst>
                <a:ext uri="{FF2B5EF4-FFF2-40B4-BE49-F238E27FC236}">
                  <a16:creationId xmlns:a16="http://schemas.microsoft.com/office/drawing/2014/main" id="{495071BA-1D39-AA44-87BD-68EAEBF59247}"/>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27E2AF7E-E419-40AC-9598-99C3FA1795E8}"/>
              </a:ext>
            </a:extLst>
          </p:cNvPr>
          <p:cNvGrpSpPr/>
          <p:nvPr/>
        </p:nvGrpSpPr>
        <p:grpSpPr>
          <a:xfrm>
            <a:off x="1122301" y="1218498"/>
            <a:ext cx="1615977" cy="301928"/>
            <a:chOff x="1720552" y="1089669"/>
            <a:chExt cx="1034213" cy="254334"/>
          </a:xfrm>
        </p:grpSpPr>
        <p:sp>
          <p:nvSpPr>
            <p:cNvPr id="50" name="Rounded Rectangle 40">
              <a:extLst>
                <a:ext uri="{FF2B5EF4-FFF2-40B4-BE49-F238E27FC236}">
                  <a16:creationId xmlns:a16="http://schemas.microsoft.com/office/drawing/2014/main" id="{101068C6-D5E3-4927-BC4D-E207B025B14E}"/>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2D6F9A67-1B54-4F14-BDE3-270E7DFE1AF3}"/>
                </a:ext>
              </a:extLst>
            </p:cNvPr>
            <p:cNvSpPr txBox="1"/>
            <p:nvPr/>
          </p:nvSpPr>
          <p:spPr>
            <a:xfrm>
              <a:off x="1720553" y="1115413"/>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54" name="Graphic 53">
              <a:extLst>
                <a:ext uri="{FF2B5EF4-FFF2-40B4-BE49-F238E27FC236}">
                  <a16:creationId xmlns:a16="http://schemas.microsoft.com/office/drawing/2014/main" id="{787C19F3-EA2C-4FD7-9E63-EC0A5E8482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4114" y="1256925"/>
              <a:ext cx="60651" cy="78717"/>
            </a:xfrm>
            <a:prstGeom prst="rect">
              <a:avLst/>
            </a:prstGeom>
          </p:spPr>
        </p:pic>
      </p:grpSp>
    </p:spTree>
    <p:extLst>
      <p:ext uri="{BB962C8B-B14F-4D97-AF65-F5344CB8AC3E}">
        <p14:creationId xmlns:p14="http://schemas.microsoft.com/office/powerpoint/2010/main" val="2065669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426936"/>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5"/>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6"/>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857816"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Popchat (3 of 4)</a:t>
            </a:r>
          </a:p>
        </p:txBody>
      </p:sp>
      <p:grpSp>
        <p:nvGrpSpPr>
          <p:cNvPr id="84" name="Group 83">
            <a:extLst>
              <a:ext uri="{FF2B5EF4-FFF2-40B4-BE49-F238E27FC236}">
                <a16:creationId xmlns:a16="http://schemas.microsoft.com/office/drawing/2014/main" id="{5AF936B7-87F4-48BD-B276-C210712FAD81}"/>
              </a:ext>
            </a:extLst>
          </p:cNvPr>
          <p:cNvGrpSpPr/>
          <p:nvPr/>
        </p:nvGrpSpPr>
        <p:grpSpPr>
          <a:xfrm>
            <a:off x="1122301" y="1218498"/>
            <a:ext cx="1615977" cy="301928"/>
            <a:chOff x="1720552" y="1089669"/>
            <a:chExt cx="1034213" cy="254334"/>
          </a:xfrm>
        </p:grpSpPr>
        <p:sp>
          <p:nvSpPr>
            <p:cNvPr id="85" name="Rounded Rectangle 40">
              <a:extLst>
                <a:ext uri="{FF2B5EF4-FFF2-40B4-BE49-F238E27FC236}">
                  <a16:creationId xmlns:a16="http://schemas.microsoft.com/office/drawing/2014/main" id="{0AD3DA13-8D15-482F-8527-A2C5F2BCA473}"/>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9617123E-F484-4576-9F27-8C7E5917DDF3}"/>
                </a:ext>
              </a:extLst>
            </p:cNvPr>
            <p:cNvSpPr txBox="1"/>
            <p:nvPr/>
          </p:nvSpPr>
          <p:spPr>
            <a:xfrm>
              <a:off x="1720553" y="1115413"/>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87" name="Graphic 86">
              <a:extLst>
                <a:ext uri="{FF2B5EF4-FFF2-40B4-BE49-F238E27FC236}">
                  <a16:creationId xmlns:a16="http://schemas.microsoft.com/office/drawing/2014/main" id="{AD5D767B-5033-4E5C-A802-4CFB2C30F6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4114" y="1256925"/>
              <a:ext cx="60651" cy="78717"/>
            </a:xfrm>
            <a:prstGeom prst="rect">
              <a:avLst/>
            </a:prstGeom>
          </p:spPr>
        </p:pic>
      </p:gr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1617497"/>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E68EB449-63D0-4B5B-8E25-6CA8525578A4}"/>
              </a:ext>
            </a:extLst>
          </p:cNvPr>
          <p:cNvGrpSpPr/>
          <p:nvPr/>
        </p:nvGrpSpPr>
        <p:grpSpPr>
          <a:xfrm flipH="1">
            <a:off x="123728" y="2519883"/>
            <a:ext cx="2074254" cy="406316"/>
            <a:chOff x="786917" y="1089669"/>
            <a:chExt cx="1976292" cy="255789"/>
          </a:xfrm>
        </p:grpSpPr>
        <p:sp>
          <p:nvSpPr>
            <p:cNvPr id="56" name="Rounded Rectangle 60">
              <a:extLst>
                <a:ext uri="{FF2B5EF4-FFF2-40B4-BE49-F238E27FC236}">
                  <a16:creationId xmlns:a16="http://schemas.microsoft.com/office/drawing/2014/main" id="{13DBFD82-5676-4BE6-A14A-2D581FD995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0F4D957-D092-40EE-9BB8-19FE3700D2F9}"/>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58" name="Graphic 57">
              <a:extLst>
                <a:ext uri="{FF2B5EF4-FFF2-40B4-BE49-F238E27FC236}">
                  <a16:creationId xmlns:a16="http://schemas.microsoft.com/office/drawing/2014/main" id="{2E43A092-1309-4461-A12B-A2B53F7A60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83" name="Group 82">
            <a:extLst>
              <a:ext uri="{FF2B5EF4-FFF2-40B4-BE49-F238E27FC236}">
                <a16:creationId xmlns:a16="http://schemas.microsoft.com/office/drawing/2014/main" id="{BB5F2349-9F92-4159-89EB-E44189A36D60}"/>
              </a:ext>
            </a:extLst>
          </p:cNvPr>
          <p:cNvGrpSpPr/>
          <p:nvPr/>
        </p:nvGrpSpPr>
        <p:grpSpPr>
          <a:xfrm flipH="1">
            <a:off x="123708" y="3422274"/>
            <a:ext cx="2074254" cy="565072"/>
            <a:chOff x="786917" y="1089669"/>
            <a:chExt cx="1976292" cy="255789"/>
          </a:xfrm>
        </p:grpSpPr>
        <p:sp>
          <p:nvSpPr>
            <p:cNvPr id="96" name="Rounded Rectangle 60">
              <a:extLst>
                <a:ext uri="{FF2B5EF4-FFF2-40B4-BE49-F238E27FC236}">
                  <a16:creationId xmlns:a16="http://schemas.microsoft.com/office/drawing/2014/main" id="{99AD3EB1-FD7B-4E39-BF4A-9F8AE0C7EFC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E0A513A1-C95D-4A5A-97E7-611848927B4F}"/>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98" name="Graphic 97">
              <a:extLst>
                <a:ext uri="{FF2B5EF4-FFF2-40B4-BE49-F238E27FC236}">
                  <a16:creationId xmlns:a16="http://schemas.microsoft.com/office/drawing/2014/main" id="{4615DA03-CAE7-4907-B5F3-6BDBDB609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aphicFrame>
        <p:nvGraphicFramePr>
          <p:cNvPr id="3" name="Table 2">
            <a:extLst>
              <a:ext uri="{FF2B5EF4-FFF2-40B4-BE49-F238E27FC236}">
                <a16:creationId xmlns:a16="http://schemas.microsoft.com/office/drawing/2014/main" id="{68586334-2A44-4569-9CC0-BE2B72E06635}"/>
              </a:ext>
            </a:extLst>
          </p:cNvPr>
          <p:cNvGraphicFramePr>
            <a:graphicFrameLocks noGrp="1"/>
          </p:cNvGraphicFramePr>
          <p:nvPr>
            <p:extLst>
              <p:ext uri="{D42A27DB-BD31-4B8C-83A1-F6EECF244321}">
                <p14:modId xmlns:p14="http://schemas.microsoft.com/office/powerpoint/2010/main" val="1284495407"/>
              </p:ext>
            </p:extLst>
          </p:nvPr>
        </p:nvGraphicFramePr>
        <p:xfrm>
          <a:off x="3828185" y="1951550"/>
          <a:ext cx="7260803" cy="4065163"/>
        </p:xfrm>
        <a:graphic>
          <a:graphicData uri="http://schemas.openxmlformats.org/drawingml/2006/table">
            <a:tbl>
              <a:tblPr firstRow="1" bandRow="1">
                <a:tableStyleId>{5C22544A-7EE6-4342-B048-85BDC9FD1C3A}</a:tableStyleId>
              </a:tblPr>
              <a:tblGrid>
                <a:gridCol w="2999678">
                  <a:extLst>
                    <a:ext uri="{9D8B030D-6E8A-4147-A177-3AD203B41FA5}">
                      <a16:colId xmlns:a16="http://schemas.microsoft.com/office/drawing/2014/main" val="3489727333"/>
                    </a:ext>
                  </a:extLst>
                </a:gridCol>
                <a:gridCol w="877330">
                  <a:extLst>
                    <a:ext uri="{9D8B030D-6E8A-4147-A177-3AD203B41FA5}">
                      <a16:colId xmlns:a16="http://schemas.microsoft.com/office/drawing/2014/main" val="3258703636"/>
                    </a:ext>
                  </a:extLst>
                </a:gridCol>
                <a:gridCol w="1136089">
                  <a:extLst>
                    <a:ext uri="{9D8B030D-6E8A-4147-A177-3AD203B41FA5}">
                      <a16:colId xmlns:a16="http://schemas.microsoft.com/office/drawing/2014/main" val="4008111387"/>
                    </a:ext>
                  </a:extLst>
                </a:gridCol>
                <a:gridCol w="1026343">
                  <a:extLst>
                    <a:ext uri="{9D8B030D-6E8A-4147-A177-3AD203B41FA5}">
                      <a16:colId xmlns:a16="http://schemas.microsoft.com/office/drawing/2014/main" val="2407939690"/>
                    </a:ext>
                  </a:extLst>
                </a:gridCol>
                <a:gridCol w="1221363">
                  <a:extLst>
                    <a:ext uri="{9D8B030D-6E8A-4147-A177-3AD203B41FA5}">
                      <a16:colId xmlns:a16="http://schemas.microsoft.com/office/drawing/2014/main" val="2024770173"/>
                    </a:ext>
                  </a:extLst>
                </a:gridCol>
              </a:tblGrid>
              <a:tr h="374338">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Question</a:t>
                      </a:r>
                      <a:endParaRPr lang="en-US" sz="1000" b="1"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Answer 1</a:t>
                      </a:r>
                      <a:endParaRPr lang="en-US" sz="1000" b="1"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Answer 2</a:t>
                      </a:r>
                      <a:endParaRPr lang="en-US" sz="1000" b="1"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Answer 3</a:t>
                      </a:r>
                      <a:endParaRPr lang="en-US" sz="10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Answer 4 (correct)</a:t>
                      </a:r>
                      <a:endParaRPr lang="en-US" sz="10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3655927055"/>
                  </a:ext>
                </a:extLst>
              </a:tr>
              <a:tr h="552491">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Kobe Bryant was named after Kobe beef. What's his middle name?</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Kale</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Clam</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Dip</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Bean</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3861787850"/>
                  </a:ext>
                </a:extLst>
              </a:tr>
              <a:tr h="383059">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The first production electric car was introduced when?</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2004</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1992</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1901</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1884</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3565023822"/>
                  </a:ext>
                </a:extLst>
              </a:tr>
              <a:tr h="296562">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Who was not a Spice Girl?</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Scary Spice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Posh Spice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Baby Spice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Garlic Spice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1189469746"/>
                  </a:ext>
                </a:extLst>
              </a:tr>
              <a:tr h="395135">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Which of these names does not belong here?</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Slim Shady</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Marshall Mathers</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Eminem</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Fatboy Slim</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137955734"/>
                  </a:ext>
                </a:extLst>
              </a:tr>
              <a:tr h="309200">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Is a hot dog a sandwich?</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Yes</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No</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Sometimes</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Who knows?</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3388826040"/>
                  </a:ext>
                </a:extLst>
              </a:tr>
              <a:tr h="457200">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How much blood does the heart pump through an adult body every day?</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757 gallons</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1,200 gallons</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1,700 gallons</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2,000 gallons</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1516718408"/>
                  </a:ext>
                </a:extLst>
              </a:tr>
              <a:tr h="494693">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After reading this sentence, you will come to realize that the the brain skips over the second _______.</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Word</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Letter</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Comma</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The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2857028731"/>
                  </a:ext>
                </a:extLst>
              </a:tr>
              <a:tr h="407350">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Antarctica is the largest desert in the world.</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TRUE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FALSE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fontAlgn="b"/>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b"/>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TRUE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4025205500"/>
                  </a:ext>
                </a:extLst>
              </a:tr>
              <a:tr h="395135">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Oxford University is NOT older than which of these?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The Aztecs</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The Inca Empire</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a:effectLst/>
                          <a:latin typeface="Segoe UI Semilight" panose="020B0402040204020203" pitchFamily="34" charset="0"/>
                          <a:cs typeface="Segoe UI Semilight" panose="020B0402040204020203" pitchFamily="34" charset="0"/>
                        </a:rPr>
                        <a:t>Books</a:t>
                      </a:r>
                      <a:endParaRPr lang="en-US" sz="10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tc>
                  <a:txBody>
                    <a:bodyPr/>
                    <a:lstStyle/>
                    <a:p>
                      <a:pPr algn="l" rtl="0" fontAlgn="ctr"/>
                      <a:r>
                        <a:rPr lang="en-US" sz="1000" u="none" strike="noStrike" dirty="0">
                          <a:effectLst/>
                          <a:latin typeface="Segoe UI Semilight" panose="020B0402040204020203" pitchFamily="34" charset="0"/>
                          <a:cs typeface="Segoe UI Semilight" panose="020B0402040204020203" pitchFamily="34" charset="0"/>
                        </a:rPr>
                        <a:t>Cooking Pots</a:t>
                      </a:r>
                      <a:endParaRPr lang="en-US" sz="10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8792" marR="8792" marT="8792" marB="0" anchor="ctr"/>
                </a:tc>
                <a:extLst>
                  <a:ext uri="{0D108BD9-81ED-4DB2-BD59-A6C34878D82A}">
                    <a16:rowId xmlns:a16="http://schemas.microsoft.com/office/drawing/2014/main" val="3449661293"/>
                  </a:ext>
                </a:extLst>
              </a:tr>
            </a:tbl>
          </a:graphicData>
        </a:graphic>
      </p:graphicFrame>
      <p:sp>
        <p:nvSpPr>
          <p:cNvPr id="4" name="TextBox 3">
            <a:extLst>
              <a:ext uri="{FF2B5EF4-FFF2-40B4-BE49-F238E27FC236}">
                <a16:creationId xmlns:a16="http://schemas.microsoft.com/office/drawing/2014/main" id="{2A99EFD1-3574-4781-8CD2-2846AF481145}"/>
              </a:ext>
            </a:extLst>
          </p:cNvPr>
          <p:cNvSpPr txBox="1"/>
          <p:nvPr/>
        </p:nvSpPr>
        <p:spPr>
          <a:xfrm>
            <a:off x="3742012" y="1573278"/>
            <a:ext cx="1284633" cy="246221"/>
          </a:xfrm>
          <a:prstGeom prst="rect">
            <a:avLst/>
          </a:prstGeom>
          <a:noFill/>
        </p:spPr>
        <p:txBody>
          <a:bodyPr wrap="square" rtlCol="0">
            <a:spAutoFit/>
          </a:bodyPr>
          <a:lstStyle/>
          <a:p>
            <a:r>
              <a:rPr lang="en-US" sz="1000" b="1" dirty="0">
                <a:solidFill>
                  <a:schemeClr val="bg1"/>
                </a:solidFill>
                <a:latin typeface="Segoe UI Semilight" panose="020B0402040204020203" pitchFamily="34" charset="0"/>
                <a:cs typeface="Segoe UI Semilight" panose="020B0402040204020203" pitchFamily="34" charset="0"/>
              </a:rPr>
              <a:t>Trivia Questions</a:t>
            </a:r>
          </a:p>
        </p:txBody>
      </p:sp>
      <p:grpSp>
        <p:nvGrpSpPr>
          <p:cNvPr id="44" name="Group 43">
            <a:extLst>
              <a:ext uri="{FF2B5EF4-FFF2-40B4-BE49-F238E27FC236}">
                <a16:creationId xmlns:a16="http://schemas.microsoft.com/office/drawing/2014/main" id="{AB5F26EA-B7D2-6240-A5BA-290EDA5ED118}"/>
              </a:ext>
            </a:extLst>
          </p:cNvPr>
          <p:cNvGrpSpPr/>
          <p:nvPr/>
        </p:nvGrpSpPr>
        <p:grpSpPr>
          <a:xfrm>
            <a:off x="1969858" y="2119222"/>
            <a:ext cx="774714" cy="301928"/>
            <a:chOff x="1720552" y="1089669"/>
            <a:chExt cx="1039950" cy="254334"/>
          </a:xfrm>
        </p:grpSpPr>
        <p:sp>
          <p:nvSpPr>
            <p:cNvPr id="47" name="Rounded Rectangle 40">
              <a:extLst>
                <a:ext uri="{FF2B5EF4-FFF2-40B4-BE49-F238E27FC236}">
                  <a16:creationId xmlns:a16="http://schemas.microsoft.com/office/drawing/2014/main" id="{D9888017-C5C3-584C-B218-522BEB744CD0}"/>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319D1A4E-020D-A843-B736-89A47CF81F5A}"/>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59" name="Graphic 58">
              <a:extLst>
                <a:ext uri="{FF2B5EF4-FFF2-40B4-BE49-F238E27FC236}">
                  <a16:creationId xmlns:a16="http://schemas.microsoft.com/office/drawing/2014/main" id="{5B47CA9F-4984-7D42-B5F0-F0C50F269B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6602" y="1130473"/>
              <a:ext cx="163900" cy="212720"/>
            </a:xfrm>
            <a:prstGeom prst="rect">
              <a:avLst/>
            </a:prstGeom>
          </p:spPr>
        </p:pic>
      </p:grpSp>
      <p:grpSp>
        <p:nvGrpSpPr>
          <p:cNvPr id="60" name="Group 59">
            <a:extLst>
              <a:ext uri="{FF2B5EF4-FFF2-40B4-BE49-F238E27FC236}">
                <a16:creationId xmlns:a16="http://schemas.microsoft.com/office/drawing/2014/main" id="{4847373F-CCBD-0E40-9135-9DEFC259EE19}"/>
              </a:ext>
            </a:extLst>
          </p:cNvPr>
          <p:cNvGrpSpPr/>
          <p:nvPr/>
        </p:nvGrpSpPr>
        <p:grpSpPr>
          <a:xfrm>
            <a:off x="1552646" y="3023270"/>
            <a:ext cx="1171972" cy="301928"/>
            <a:chOff x="1720552" y="1089669"/>
            <a:chExt cx="1039950" cy="254334"/>
          </a:xfrm>
        </p:grpSpPr>
        <p:sp>
          <p:nvSpPr>
            <p:cNvPr id="61" name="Rounded Rectangle 40">
              <a:extLst>
                <a:ext uri="{FF2B5EF4-FFF2-40B4-BE49-F238E27FC236}">
                  <a16:creationId xmlns:a16="http://schemas.microsoft.com/office/drawing/2014/main" id="{EA96688C-A375-7E4C-A603-021645A6A89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29006281-D7FD-D845-9125-1D824E2FFF70}"/>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63" name="Graphic 62">
              <a:extLst>
                <a:ext uri="{FF2B5EF4-FFF2-40B4-BE49-F238E27FC236}">
                  <a16:creationId xmlns:a16="http://schemas.microsoft.com/office/drawing/2014/main" id="{A2EF787E-0482-B34A-8662-30C619CF53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2159" y="1202580"/>
              <a:ext cx="108343" cy="140614"/>
            </a:xfrm>
            <a:prstGeom prst="rect">
              <a:avLst/>
            </a:prstGeom>
          </p:spPr>
        </p:pic>
      </p:grpSp>
      <p:grpSp>
        <p:nvGrpSpPr>
          <p:cNvPr id="64" name="Group 63">
            <a:extLst>
              <a:ext uri="{FF2B5EF4-FFF2-40B4-BE49-F238E27FC236}">
                <a16:creationId xmlns:a16="http://schemas.microsoft.com/office/drawing/2014/main" id="{1D2EBE69-E58A-8B4A-868F-4C0030650E16}"/>
              </a:ext>
            </a:extLst>
          </p:cNvPr>
          <p:cNvGrpSpPr/>
          <p:nvPr/>
        </p:nvGrpSpPr>
        <p:grpSpPr>
          <a:xfrm>
            <a:off x="0" y="4820404"/>
            <a:ext cx="2838090" cy="1732303"/>
            <a:chOff x="-8" y="4818617"/>
            <a:chExt cx="2838090" cy="1732303"/>
          </a:xfrm>
        </p:grpSpPr>
        <p:pic>
          <p:nvPicPr>
            <p:cNvPr id="65" name="Picture 64" descr="Graphical user interface, text, application, chat or text message&#10;&#10;Description automatically generated">
              <a:extLst>
                <a:ext uri="{FF2B5EF4-FFF2-40B4-BE49-F238E27FC236}">
                  <a16:creationId xmlns:a16="http://schemas.microsoft.com/office/drawing/2014/main" id="{5DEB9411-DC66-574F-B9DF-1D406BA50EF2}"/>
                </a:ext>
              </a:extLst>
            </p:cNvPr>
            <p:cNvPicPr>
              <a:picLocks noChangeAspect="1"/>
            </p:cNvPicPr>
            <p:nvPr/>
          </p:nvPicPr>
          <p:blipFill rotWithShape="1">
            <a:blip r:embed="rId9">
              <a:alphaModFix amt="85000"/>
            </a:blip>
            <a:srcRect t="15087" b="-1"/>
            <a:stretch/>
          </p:blipFill>
          <p:spPr>
            <a:xfrm>
              <a:off x="0" y="4822210"/>
              <a:ext cx="2838075" cy="1728710"/>
            </a:xfrm>
            <a:prstGeom prst="rect">
              <a:avLst/>
            </a:prstGeom>
          </p:spPr>
        </p:pic>
        <p:cxnSp>
          <p:nvCxnSpPr>
            <p:cNvPr id="66" name="Straight Connector 65">
              <a:extLst>
                <a:ext uri="{FF2B5EF4-FFF2-40B4-BE49-F238E27FC236}">
                  <a16:creationId xmlns:a16="http://schemas.microsoft.com/office/drawing/2014/main" id="{990A8268-E950-4841-B42E-132AEB586965}"/>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6546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426936"/>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5"/>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6"/>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862626"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Popchat (4 of 4)</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Show me 1 more</a:t>
            </a:r>
          </a:p>
        </p:txBody>
      </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1617497"/>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E68EB449-63D0-4B5B-8E25-6CA8525578A4}"/>
              </a:ext>
            </a:extLst>
          </p:cNvPr>
          <p:cNvGrpSpPr/>
          <p:nvPr/>
        </p:nvGrpSpPr>
        <p:grpSpPr>
          <a:xfrm flipH="1">
            <a:off x="123728" y="2519883"/>
            <a:ext cx="2074254" cy="406316"/>
            <a:chOff x="786917" y="1089669"/>
            <a:chExt cx="1976292" cy="255789"/>
          </a:xfrm>
        </p:grpSpPr>
        <p:sp>
          <p:nvSpPr>
            <p:cNvPr id="56" name="Rounded Rectangle 60">
              <a:extLst>
                <a:ext uri="{FF2B5EF4-FFF2-40B4-BE49-F238E27FC236}">
                  <a16:creationId xmlns:a16="http://schemas.microsoft.com/office/drawing/2014/main" id="{13DBFD82-5676-4BE6-A14A-2D581FD995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0F4D957-D092-40EE-9BB8-19FE3700D2F9}"/>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58" name="Graphic 57">
              <a:extLst>
                <a:ext uri="{FF2B5EF4-FFF2-40B4-BE49-F238E27FC236}">
                  <a16:creationId xmlns:a16="http://schemas.microsoft.com/office/drawing/2014/main" id="{2E43A092-1309-4461-A12B-A2B53F7A60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83" name="Group 82">
            <a:extLst>
              <a:ext uri="{FF2B5EF4-FFF2-40B4-BE49-F238E27FC236}">
                <a16:creationId xmlns:a16="http://schemas.microsoft.com/office/drawing/2014/main" id="{BB5F2349-9F92-4159-89EB-E44189A36D60}"/>
              </a:ext>
            </a:extLst>
          </p:cNvPr>
          <p:cNvGrpSpPr/>
          <p:nvPr/>
        </p:nvGrpSpPr>
        <p:grpSpPr>
          <a:xfrm flipH="1">
            <a:off x="123708" y="3422274"/>
            <a:ext cx="2074254" cy="565072"/>
            <a:chOff x="786917" y="1089669"/>
            <a:chExt cx="1976292" cy="255789"/>
          </a:xfrm>
        </p:grpSpPr>
        <p:sp>
          <p:nvSpPr>
            <p:cNvPr id="96" name="Rounded Rectangle 60">
              <a:extLst>
                <a:ext uri="{FF2B5EF4-FFF2-40B4-BE49-F238E27FC236}">
                  <a16:creationId xmlns:a16="http://schemas.microsoft.com/office/drawing/2014/main" id="{99AD3EB1-FD7B-4E39-BF4A-9F8AE0C7EFC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E0A513A1-C95D-4A5A-97E7-611848927B4F}"/>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98" name="Graphic 97">
              <a:extLst>
                <a:ext uri="{FF2B5EF4-FFF2-40B4-BE49-F238E27FC236}">
                  <a16:creationId xmlns:a16="http://schemas.microsoft.com/office/drawing/2014/main" id="{4615DA03-CAE7-4907-B5F3-6BDBDB609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aphicFrame>
        <p:nvGraphicFramePr>
          <p:cNvPr id="2" name="Table 1">
            <a:extLst>
              <a:ext uri="{FF2B5EF4-FFF2-40B4-BE49-F238E27FC236}">
                <a16:creationId xmlns:a16="http://schemas.microsoft.com/office/drawing/2014/main" id="{4CB8B97B-F1AA-4A32-B2F9-89C076D2AE1C}"/>
              </a:ext>
            </a:extLst>
          </p:cNvPr>
          <p:cNvGraphicFramePr>
            <a:graphicFrameLocks noGrp="1"/>
          </p:cNvGraphicFramePr>
          <p:nvPr>
            <p:extLst>
              <p:ext uri="{D42A27DB-BD31-4B8C-83A1-F6EECF244321}">
                <p14:modId xmlns:p14="http://schemas.microsoft.com/office/powerpoint/2010/main" val="2432274675"/>
              </p:ext>
            </p:extLst>
          </p:nvPr>
        </p:nvGraphicFramePr>
        <p:xfrm>
          <a:off x="3828185" y="1957755"/>
          <a:ext cx="7255866" cy="4358053"/>
        </p:xfrm>
        <a:graphic>
          <a:graphicData uri="http://schemas.openxmlformats.org/drawingml/2006/table">
            <a:tbl>
              <a:tblPr firstRow="1" bandRow="1">
                <a:tableStyleId>{5C22544A-7EE6-4342-B048-85BDC9FD1C3A}</a:tableStyleId>
              </a:tblPr>
              <a:tblGrid>
                <a:gridCol w="3933197">
                  <a:extLst>
                    <a:ext uri="{9D8B030D-6E8A-4147-A177-3AD203B41FA5}">
                      <a16:colId xmlns:a16="http://schemas.microsoft.com/office/drawing/2014/main" val="4020919758"/>
                    </a:ext>
                  </a:extLst>
                </a:gridCol>
                <a:gridCol w="3322669">
                  <a:extLst>
                    <a:ext uri="{9D8B030D-6E8A-4147-A177-3AD203B41FA5}">
                      <a16:colId xmlns:a16="http://schemas.microsoft.com/office/drawing/2014/main" val="3215714164"/>
                    </a:ext>
                  </a:extLst>
                </a:gridCol>
              </a:tblGrid>
              <a:tr h="316522">
                <a:tc>
                  <a:txBody>
                    <a:bodyPr/>
                    <a:lstStyle/>
                    <a:p>
                      <a:pPr marL="0" marR="0">
                        <a:spcBef>
                          <a:spcPts val="0"/>
                        </a:spcBef>
                        <a:spcAft>
                          <a:spcPts val="0"/>
                        </a:spcAft>
                      </a:pPr>
                      <a:r>
                        <a:rPr lang="en-US" sz="1000" dirty="0">
                          <a:solidFill>
                            <a:schemeClr val="tx1"/>
                          </a:solidFill>
                          <a:effectLst/>
                          <a:latin typeface="Segoe UI Semilight" panose="020B0402040204020203" pitchFamily="34" charset="0"/>
                          <a:ea typeface="Times New Roman" panose="02020603050405020304" pitchFamily="18" charset="0"/>
                          <a:cs typeface="Segoe UI Semilight" panose="020B0402040204020203" pitchFamily="34" charset="0"/>
                        </a:rPr>
                        <a:t>Phrases</a:t>
                      </a:r>
                      <a:endParaRPr lang="en-US" sz="1000" dirty="0">
                        <a:solidFill>
                          <a:schemeClr val="tx1"/>
                        </a:solidFill>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solidFill>
                            <a:schemeClr val="tx1"/>
                          </a:solidFill>
                          <a:effectLst/>
                          <a:latin typeface="Segoe UI Semilight" panose="020B0402040204020203" pitchFamily="34" charset="0"/>
                          <a:ea typeface="Times New Roman" panose="02020603050405020304" pitchFamily="18" charset="0"/>
                          <a:cs typeface="Segoe UI Semilight" panose="020B0402040204020203" pitchFamily="34" charset="0"/>
                        </a:rPr>
                        <a:t>Blanks</a:t>
                      </a:r>
                      <a:endParaRPr lang="en-US" sz="1000" dirty="0">
                        <a:solidFill>
                          <a:schemeClr val="tx1"/>
                        </a:solidFill>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3763988001"/>
                  </a:ext>
                </a:extLst>
              </a:tr>
              <a:tr h="1031631">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He looks to the [1], then [2], and became confident he would win. "I'll raise a(n) [3]" he says. The man to his left stares at him [4] and finally says, "I'll see your [3] and raise you a(n) [5]." They look to the woman on the right as she sits there, [6]. "Doesn't anyone play for money anymore?" she bursts.</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 direction</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2. another direction</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3. an article of clothing</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4. an adverb</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5. a computer accessory</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6. a negative expression</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2833863329"/>
                  </a:ext>
                </a:extLst>
              </a:tr>
              <a:tr h="915204">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Knock </a:t>
                      </a:r>
                      <a:r>
                        <a:rPr lang="en-US" sz="1000" dirty="0" err="1">
                          <a:effectLst/>
                          <a:latin typeface="Segoe UI Semilight" panose="020B0402040204020203" pitchFamily="34" charset="0"/>
                          <a:ea typeface="Times New Roman" panose="02020603050405020304" pitchFamily="18" charset="0"/>
                          <a:cs typeface="Segoe UI Semilight" panose="020B0402040204020203" pitchFamily="34" charset="0"/>
                        </a:rPr>
                        <a:t>Knock</a:t>
                      </a: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Who's there?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who?</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[2] [3] [4] [5] too!</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That makes no sense... and I hate you.</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 noun</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2. a verb</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3. an adjective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4. a distance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5. a place</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518624870"/>
                  </a:ext>
                </a:extLst>
              </a:tr>
              <a:tr h="623636">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was a contractor that put up a fence. Little did he know, his [2] brain was quite dense. The whole thing was made of [3], hence the reason he's been a [4] ever since.</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 male name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2. a size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3. a food</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4. an occupation</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3119104270"/>
                  </a:ext>
                </a:extLst>
              </a:tr>
              <a:tr h="1384787">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"It must've been a dream within a dream within a dream within a dream," [1] thought. Why else would [2] be [3] above [4] in [5] while [6] trade [7] with [8] to collect [9]?</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 person's name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2. a type of vehicle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3. an action ending with "</a:t>
                      </a:r>
                      <a:r>
                        <a:rPr lang="en-US" sz="1000" dirty="0" err="1">
                          <a:effectLst/>
                          <a:latin typeface="Segoe UI Semilight" panose="020B0402040204020203" pitchFamily="34" charset="0"/>
                          <a:ea typeface="Times New Roman" panose="02020603050405020304" pitchFamily="18" charset="0"/>
                          <a:cs typeface="Segoe UI Semilight" panose="020B0402040204020203" pitchFamily="34" charset="0"/>
                        </a:rPr>
                        <a:t>ing</a:t>
                      </a: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4. a type of building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5. a country</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6. a monster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7. a noun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8. an occupation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9. a type of toy (plural)</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2617011777"/>
                  </a:ext>
                </a:extLst>
              </a:tr>
            </a:tbl>
          </a:graphicData>
        </a:graphic>
      </p:graphicFrame>
      <p:sp>
        <p:nvSpPr>
          <p:cNvPr id="47" name="TextBox 46">
            <a:extLst>
              <a:ext uri="{FF2B5EF4-FFF2-40B4-BE49-F238E27FC236}">
                <a16:creationId xmlns:a16="http://schemas.microsoft.com/office/drawing/2014/main" id="{4B2BE100-9995-4CEF-ADA3-835A70B15AB5}"/>
              </a:ext>
            </a:extLst>
          </p:cNvPr>
          <p:cNvSpPr txBox="1"/>
          <p:nvPr/>
        </p:nvSpPr>
        <p:spPr>
          <a:xfrm>
            <a:off x="3742012" y="1573278"/>
            <a:ext cx="1284633" cy="246221"/>
          </a:xfrm>
          <a:prstGeom prst="rect">
            <a:avLst/>
          </a:prstGeom>
          <a:noFill/>
        </p:spPr>
        <p:txBody>
          <a:bodyPr wrap="square" rtlCol="0">
            <a:spAutoFit/>
          </a:bodyPr>
          <a:lstStyle/>
          <a:p>
            <a:r>
              <a:rPr lang="en-US" sz="1000" b="1" dirty="0">
                <a:solidFill>
                  <a:schemeClr val="bg1"/>
                </a:solidFill>
                <a:latin typeface="Segoe UI Semilight" panose="020B0402040204020203" pitchFamily="34" charset="0"/>
                <a:cs typeface="Segoe UI Semilight" panose="020B0402040204020203" pitchFamily="34" charset="0"/>
              </a:rPr>
              <a:t>Story Generator</a:t>
            </a:r>
          </a:p>
        </p:txBody>
      </p:sp>
      <p:grpSp>
        <p:nvGrpSpPr>
          <p:cNvPr id="48" name="Group 47">
            <a:extLst>
              <a:ext uri="{FF2B5EF4-FFF2-40B4-BE49-F238E27FC236}">
                <a16:creationId xmlns:a16="http://schemas.microsoft.com/office/drawing/2014/main" id="{2D8D6085-CA11-1F44-A373-67C648DC4372}"/>
              </a:ext>
            </a:extLst>
          </p:cNvPr>
          <p:cNvGrpSpPr/>
          <p:nvPr/>
        </p:nvGrpSpPr>
        <p:grpSpPr>
          <a:xfrm>
            <a:off x="1969858" y="2119222"/>
            <a:ext cx="774714" cy="301928"/>
            <a:chOff x="1720552" y="1089669"/>
            <a:chExt cx="1039950" cy="254334"/>
          </a:xfrm>
        </p:grpSpPr>
        <p:sp>
          <p:nvSpPr>
            <p:cNvPr id="59" name="Rounded Rectangle 40">
              <a:extLst>
                <a:ext uri="{FF2B5EF4-FFF2-40B4-BE49-F238E27FC236}">
                  <a16:creationId xmlns:a16="http://schemas.microsoft.com/office/drawing/2014/main" id="{4809CC28-A9D0-E547-A771-5885BA2C1FF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50D33A85-8206-8D42-A117-97F5A1445B34}"/>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61" name="Graphic 60">
              <a:extLst>
                <a:ext uri="{FF2B5EF4-FFF2-40B4-BE49-F238E27FC236}">
                  <a16:creationId xmlns:a16="http://schemas.microsoft.com/office/drawing/2014/main" id="{E3254841-959E-4F4C-900C-A81E91A48C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6602" y="1130473"/>
              <a:ext cx="163900" cy="212720"/>
            </a:xfrm>
            <a:prstGeom prst="rect">
              <a:avLst/>
            </a:prstGeom>
          </p:spPr>
        </p:pic>
      </p:grpSp>
      <p:grpSp>
        <p:nvGrpSpPr>
          <p:cNvPr id="62" name="Group 61">
            <a:extLst>
              <a:ext uri="{FF2B5EF4-FFF2-40B4-BE49-F238E27FC236}">
                <a16:creationId xmlns:a16="http://schemas.microsoft.com/office/drawing/2014/main" id="{D6561ACB-71D6-604A-87E1-452BA49C4E86}"/>
              </a:ext>
            </a:extLst>
          </p:cNvPr>
          <p:cNvGrpSpPr/>
          <p:nvPr/>
        </p:nvGrpSpPr>
        <p:grpSpPr>
          <a:xfrm>
            <a:off x="1552646" y="3023270"/>
            <a:ext cx="1171972" cy="301928"/>
            <a:chOff x="1720552" y="1089669"/>
            <a:chExt cx="1039950" cy="254334"/>
          </a:xfrm>
        </p:grpSpPr>
        <p:sp>
          <p:nvSpPr>
            <p:cNvPr id="63" name="Rounded Rectangle 40">
              <a:extLst>
                <a:ext uri="{FF2B5EF4-FFF2-40B4-BE49-F238E27FC236}">
                  <a16:creationId xmlns:a16="http://schemas.microsoft.com/office/drawing/2014/main" id="{ABCC2537-FAA9-384E-ADC6-AB2DFA9084C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AAC3AA3A-6219-254B-81FB-10400AA127E1}"/>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65" name="Graphic 64">
              <a:extLst>
                <a:ext uri="{FF2B5EF4-FFF2-40B4-BE49-F238E27FC236}">
                  <a16:creationId xmlns:a16="http://schemas.microsoft.com/office/drawing/2014/main" id="{4A6691E8-251F-A147-B0FC-B1E994DEF9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2159" y="1202580"/>
              <a:ext cx="108343" cy="140614"/>
            </a:xfrm>
            <a:prstGeom prst="rect">
              <a:avLst/>
            </a:prstGeom>
          </p:spPr>
        </p:pic>
      </p:grpSp>
      <p:grpSp>
        <p:nvGrpSpPr>
          <p:cNvPr id="66" name="Group 65">
            <a:extLst>
              <a:ext uri="{FF2B5EF4-FFF2-40B4-BE49-F238E27FC236}">
                <a16:creationId xmlns:a16="http://schemas.microsoft.com/office/drawing/2014/main" id="{282CA23B-313A-7447-B635-9B4600878E0B}"/>
              </a:ext>
            </a:extLst>
          </p:cNvPr>
          <p:cNvGrpSpPr/>
          <p:nvPr/>
        </p:nvGrpSpPr>
        <p:grpSpPr>
          <a:xfrm>
            <a:off x="1122301" y="1218498"/>
            <a:ext cx="1615977" cy="301928"/>
            <a:chOff x="1720552" y="1089669"/>
            <a:chExt cx="1034213" cy="254334"/>
          </a:xfrm>
        </p:grpSpPr>
        <p:sp>
          <p:nvSpPr>
            <p:cNvPr id="67" name="Rounded Rectangle 40">
              <a:extLst>
                <a:ext uri="{FF2B5EF4-FFF2-40B4-BE49-F238E27FC236}">
                  <a16:creationId xmlns:a16="http://schemas.microsoft.com/office/drawing/2014/main" id="{8A3C1009-60ED-174E-8849-E6AA2967B47C}"/>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38C8DFAC-B365-D646-9B51-AA9F847CCF64}"/>
                </a:ext>
              </a:extLst>
            </p:cNvPr>
            <p:cNvSpPr txBox="1"/>
            <p:nvPr/>
          </p:nvSpPr>
          <p:spPr>
            <a:xfrm>
              <a:off x="1720553" y="1115413"/>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69" name="Graphic 68">
              <a:extLst>
                <a:ext uri="{FF2B5EF4-FFF2-40B4-BE49-F238E27FC236}">
                  <a16:creationId xmlns:a16="http://schemas.microsoft.com/office/drawing/2014/main" id="{03CD282A-B1A2-2746-8F98-6F0BA024BA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4114" y="1256925"/>
              <a:ext cx="60651" cy="78717"/>
            </a:xfrm>
            <a:prstGeom prst="rect">
              <a:avLst/>
            </a:prstGeom>
          </p:spPr>
        </p:pic>
      </p:grpSp>
      <p:grpSp>
        <p:nvGrpSpPr>
          <p:cNvPr id="70" name="Group 69">
            <a:extLst>
              <a:ext uri="{FF2B5EF4-FFF2-40B4-BE49-F238E27FC236}">
                <a16:creationId xmlns:a16="http://schemas.microsoft.com/office/drawing/2014/main" id="{6887F75D-2816-3245-BEA8-F76855384617}"/>
              </a:ext>
            </a:extLst>
          </p:cNvPr>
          <p:cNvGrpSpPr/>
          <p:nvPr/>
        </p:nvGrpSpPr>
        <p:grpSpPr>
          <a:xfrm>
            <a:off x="0" y="4820404"/>
            <a:ext cx="2838090" cy="1732303"/>
            <a:chOff x="-8" y="4818617"/>
            <a:chExt cx="2838090" cy="1732303"/>
          </a:xfrm>
        </p:grpSpPr>
        <p:pic>
          <p:nvPicPr>
            <p:cNvPr id="71" name="Picture 70" descr="Graphical user interface, text, application, chat or text message&#10;&#10;Description automatically generated">
              <a:extLst>
                <a:ext uri="{FF2B5EF4-FFF2-40B4-BE49-F238E27FC236}">
                  <a16:creationId xmlns:a16="http://schemas.microsoft.com/office/drawing/2014/main" id="{233CA8CA-CB9A-2C40-99A3-F0D2A8043A38}"/>
                </a:ext>
              </a:extLst>
            </p:cNvPr>
            <p:cNvPicPr>
              <a:picLocks noChangeAspect="1"/>
            </p:cNvPicPr>
            <p:nvPr/>
          </p:nvPicPr>
          <p:blipFill rotWithShape="1">
            <a:blip r:embed="rId9">
              <a:alphaModFix amt="85000"/>
            </a:blip>
            <a:srcRect t="15087" b="-1"/>
            <a:stretch/>
          </p:blipFill>
          <p:spPr>
            <a:xfrm>
              <a:off x="0" y="4822210"/>
              <a:ext cx="2838075" cy="1728710"/>
            </a:xfrm>
            <a:prstGeom prst="rect">
              <a:avLst/>
            </a:prstGeom>
          </p:spPr>
        </p:pic>
        <p:cxnSp>
          <p:nvCxnSpPr>
            <p:cNvPr id="72" name="Straight Connector 71">
              <a:extLst>
                <a:ext uri="{FF2B5EF4-FFF2-40B4-BE49-F238E27FC236}">
                  <a16:creationId xmlns:a16="http://schemas.microsoft.com/office/drawing/2014/main" id="{2BB99C2D-0AE5-904F-A227-0355CC8655FD}"/>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5671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6A54BB0B-FAF0-284D-8877-98027C4C3298}"/>
              </a:ext>
            </a:extLst>
          </p:cNvPr>
          <p:cNvGrpSpPr/>
          <p:nvPr/>
        </p:nvGrpSpPr>
        <p:grpSpPr>
          <a:xfrm>
            <a:off x="1122301" y="1119887"/>
            <a:ext cx="1615977" cy="301928"/>
            <a:chOff x="1720552" y="1089669"/>
            <a:chExt cx="1034213" cy="254334"/>
          </a:xfrm>
        </p:grpSpPr>
        <p:sp>
          <p:nvSpPr>
            <p:cNvPr id="100" name="Rounded Rectangle 40">
              <a:extLst>
                <a:ext uri="{FF2B5EF4-FFF2-40B4-BE49-F238E27FC236}">
                  <a16:creationId xmlns:a16="http://schemas.microsoft.com/office/drawing/2014/main" id="{B92F5F72-BBAB-3843-8D29-FF9E95200EA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a:extLst>
                <a:ext uri="{FF2B5EF4-FFF2-40B4-BE49-F238E27FC236}">
                  <a16:creationId xmlns:a16="http://schemas.microsoft.com/office/drawing/2014/main" id="{89040186-5545-A243-B1F2-8139A927BF75}"/>
                </a:ext>
              </a:extLst>
            </p:cNvPr>
            <p:cNvSpPr txBox="1"/>
            <p:nvPr/>
          </p:nvSpPr>
          <p:spPr>
            <a:xfrm>
              <a:off x="1720553" y="1115413"/>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102" name="Graphic 101">
              <a:extLst>
                <a:ext uri="{FF2B5EF4-FFF2-40B4-BE49-F238E27FC236}">
                  <a16:creationId xmlns:a16="http://schemas.microsoft.com/office/drawing/2014/main" id="{C1F18613-1206-514F-9E01-C36EE98BD0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114" y="1256925"/>
              <a:ext cx="60651" cy="78717"/>
            </a:xfrm>
            <a:prstGeom prst="rect">
              <a:avLst/>
            </a:prstGeom>
          </p:spPr>
        </p:pic>
      </p:grpSp>
      <p:grpSp>
        <p:nvGrpSpPr>
          <p:cNvPr id="70" name="Group 69">
            <a:extLst>
              <a:ext uri="{FF2B5EF4-FFF2-40B4-BE49-F238E27FC236}">
                <a16:creationId xmlns:a16="http://schemas.microsoft.com/office/drawing/2014/main" id="{F557CA2F-7C8E-DF44-8255-D5429F6B3523}"/>
              </a:ext>
            </a:extLst>
          </p:cNvPr>
          <p:cNvGrpSpPr/>
          <p:nvPr/>
        </p:nvGrpSpPr>
        <p:grpSpPr>
          <a:xfrm>
            <a:off x="1969858" y="2002681"/>
            <a:ext cx="774714" cy="301928"/>
            <a:chOff x="1720552" y="1089669"/>
            <a:chExt cx="1039950" cy="254334"/>
          </a:xfrm>
        </p:grpSpPr>
        <p:sp>
          <p:nvSpPr>
            <p:cNvPr id="71" name="Rounded Rectangle 40">
              <a:extLst>
                <a:ext uri="{FF2B5EF4-FFF2-40B4-BE49-F238E27FC236}">
                  <a16:creationId xmlns:a16="http://schemas.microsoft.com/office/drawing/2014/main" id="{1F54F4BA-F398-A843-9C16-5830484DC800}"/>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725B5A58-1ADE-EF4C-8314-91FBB256CB65}"/>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77" name="Graphic 76">
              <a:extLst>
                <a:ext uri="{FF2B5EF4-FFF2-40B4-BE49-F238E27FC236}">
                  <a16:creationId xmlns:a16="http://schemas.microsoft.com/office/drawing/2014/main" id="{F9130721-17F0-8148-9A3E-EC9D27C4EA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78" name="Group 77">
            <a:extLst>
              <a:ext uri="{FF2B5EF4-FFF2-40B4-BE49-F238E27FC236}">
                <a16:creationId xmlns:a16="http://schemas.microsoft.com/office/drawing/2014/main" id="{09FF5A3D-B580-DE4A-9B26-807DC03EEA32}"/>
              </a:ext>
            </a:extLst>
          </p:cNvPr>
          <p:cNvGrpSpPr/>
          <p:nvPr/>
        </p:nvGrpSpPr>
        <p:grpSpPr>
          <a:xfrm>
            <a:off x="1552646" y="2906729"/>
            <a:ext cx="1171972" cy="301928"/>
            <a:chOff x="1720552" y="1089669"/>
            <a:chExt cx="1039950" cy="254334"/>
          </a:xfrm>
        </p:grpSpPr>
        <p:sp>
          <p:nvSpPr>
            <p:cNvPr id="79" name="Rounded Rectangle 40">
              <a:extLst>
                <a:ext uri="{FF2B5EF4-FFF2-40B4-BE49-F238E27FC236}">
                  <a16:creationId xmlns:a16="http://schemas.microsoft.com/office/drawing/2014/main" id="{34669C1A-88B7-844D-B086-62A387E9EC04}"/>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E96524ED-0896-2D43-B315-BC2EDB18607B}"/>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82" name="Graphic 81">
              <a:extLst>
                <a:ext uri="{FF2B5EF4-FFF2-40B4-BE49-F238E27FC236}">
                  <a16:creationId xmlns:a16="http://schemas.microsoft.com/office/drawing/2014/main" id="{50A283DA-7E67-8444-BD8F-AD637BB154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333152"/>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6464" y="480698"/>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862626"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Popchat (4 of 4)</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1515705"/>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E68EB449-63D0-4B5B-8E25-6CA8525578A4}"/>
              </a:ext>
            </a:extLst>
          </p:cNvPr>
          <p:cNvGrpSpPr/>
          <p:nvPr/>
        </p:nvGrpSpPr>
        <p:grpSpPr>
          <a:xfrm flipH="1">
            <a:off x="123728" y="2410083"/>
            <a:ext cx="2074254" cy="406316"/>
            <a:chOff x="786917" y="1089669"/>
            <a:chExt cx="1976292" cy="255789"/>
          </a:xfrm>
        </p:grpSpPr>
        <p:sp>
          <p:nvSpPr>
            <p:cNvPr id="56" name="Rounded Rectangle 60">
              <a:extLst>
                <a:ext uri="{FF2B5EF4-FFF2-40B4-BE49-F238E27FC236}">
                  <a16:creationId xmlns:a16="http://schemas.microsoft.com/office/drawing/2014/main" id="{13DBFD82-5676-4BE6-A14A-2D581FD995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0F4D957-D092-40EE-9BB8-19FE3700D2F9}"/>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58" name="Graphic 57">
              <a:extLst>
                <a:ext uri="{FF2B5EF4-FFF2-40B4-BE49-F238E27FC236}">
                  <a16:creationId xmlns:a16="http://schemas.microsoft.com/office/drawing/2014/main" id="{2E43A092-1309-4461-A12B-A2B53F7A60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83" name="Group 82">
            <a:extLst>
              <a:ext uri="{FF2B5EF4-FFF2-40B4-BE49-F238E27FC236}">
                <a16:creationId xmlns:a16="http://schemas.microsoft.com/office/drawing/2014/main" id="{BB5F2349-9F92-4159-89EB-E44189A36D60}"/>
              </a:ext>
            </a:extLst>
          </p:cNvPr>
          <p:cNvGrpSpPr/>
          <p:nvPr/>
        </p:nvGrpSpPr>
        <p:grpSpPr>
          <a:xfrm flipH="1">
            <a:off x="123708" y="3304461"/>
            <a:ext cx="2074254" cy="565072"/>
            <a:chOff x="786917" y="1089669"/>
            <a:chExt cx="1976292" cy="255789"/>
          </a:xfrm>
        </p:grpSpPr>
        <p:sp>
          <p:nvSpPr>
            <p:cNvPr id="96" name="Rounded Rectangle 60">
              <a:extLst>
                <a:ext uri="{FF2B5EF4-FFF2-40B4-BE49-F238E27FC236}">
                  <a16:creationId xmlns:a16="http://schemas.microsoft.com/office/drawing/2014/main" id="{99AD3EB1-FD7B-4E39-BF4A-9F8AE0C7EFC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E0A513A1-C95D-4A5A-97E7-611848927B4F}"/>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98" name="Graphic 97">
              <a:extLst>
                <a:ext uri="{FF2B5EF4-FFF2-40B4-BE49-F238E27FC236}">
                  <a16:creationId xmlns:a16="http://schemas.microsoft.com/office/drawing/2014/main" id="{4615DA03-CAE7-4907-B5F3-6BDBDB609B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aphicFrame>
        <p:nvGraphicFramePr>
          <p:cNvPr id="2" name="Table 1">
            <a:extLst>
              <a:ext uri="{FF2B5EF4-FFF2-40B4-BE49-F238E27FC236}">
                <a16:creationId xmlns:a16="http://schemas.microsoft.com/office/drawing/2014/main" id="{4CB8B97B-F1AA-4A32-B2F9-89C076D2AE1C}"/>
              </a:ext>
            </a:extLst>
          </p:cNvPr>
          <p:cNvGraphicFramePr>
            <a:graphicFrameLocks noGrp="1"/>
          </p:cNvGraphicFramePr>
          <p:nvPr>
            <p:extLst>
              <p:ext uri="{D42A27DB-BD31-4B8C-83A1-F6EECF244321}">
                <p14:modId xmlns:p14="http://schemas.microsoft.com/office/powerpoint/2010/main" val="549195052"/>
              </p:ext>
            </p:extLst>
          </p:nvPr>
        </p:nvGraphicFramePr>
        <p:xfrm>
          <a:off x="3828185" y="1957755"/>
          <a:ext cx="7255866" cy="4358053"/>
        </p:xfrm>
        <a:graphic>
          <a:graphicData uri="http://schemas.openxmlformats.org/drawingml/2006/table">
            <a:tbl>
              <a:tblPr firstRow="1" bandRow="1">
                <a:tableStyleId>{5C22544A-7EE6-4342-B048-85BDC9FD1C3A}</a:tableStyleId>
              </a:tblPr>
              <a:tblGrid>
                <a:gridCol w="3933197">
                  <a:extLst>
                    <a:ext uri="{9D8B030D-6E8A-4147-A177-3AD203B41FA5}">
                      <a16:colId xmlns:a16="http://schemas.microsoft.com/office/drawing/2014/main" val="4020919758"/>
                    </a:ext>
                  </a:extLst>
                </a:gridCol>
                <a:gridCol w="3322669">
                  <a:extLst>
                    <a:ext uri="{9D8B030D-6E8A-4147-A177-3AD203B41FA5}">
                      <a16:colId xmlns:a16="http://schemas.microsoft.com/office/drawing/2014/main" val="3215714164"/>
                    </a:ext>
                  </a:extLst>
                </a:gridCol>
              </a:tblGrid>
              <a:tr h="316522">
                <a:tc>
                  <a:txBody>
                    <a:bodyPr/>
                    <a:lstStyle/>
                    <a:p>
                      <a:pPr marL="0" marR="0">
                        <a:spcBef>
                          <a:spcPts val="0"/>
                        </a:spcBef>
                        <a:spcAft>
                          <a:spcPts val="0"/>
                        </a:spcAft>
                      </a:pPr>
                      <a:r>
                        <a:rPr lang="en-US" sz="1000" dirty="0">
                          <a:solidFill>
                            <a:schemeClr val="tx1"/>
                          </a:solidFill>
                          <a:effectLst/>
                          <a:latin typeface="Segoe UI Semilight" panose="020B0402040204020203" pitchFamily="34" charset="0"/>
                          <a:ea typeface="Times New Roman" panose="02020603050405020304" pitchFamily="18" charset="0"/>
                          <a:cs typeface="Segoe UI Semilight" panose="020B0402040204020203" pitchFamily="34" charset="0"/>
                        </a:rPr>
                        <a:t>Phrases</a:t>
                      </a:r>
                      <a:endParaRPr lang="en-US" sz="1000" dirty="0">
                        <a:solidFill>
                          <a:schemeClr val="tx1"/>
                        </a:solidFill>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solidFill>
                            <a:schemeClr val="tx1"/>
                          </a:solidFill>
                          <a:effectLst/>
                          <a:latin typeface="Segoe UI Semilight" panose="020B0402040204020203" pitchFamily="34" charset="0"/>
                          <a:ea typeface="Times New Roman" panose="02020603050405020304" pitchFamily="18" charset="0"/>
                          <a:cs typeface="Segoe UI Semilight" panose="020B0402040204020203" pitchFamily="34" charset="0"/>
                        </a:rPr>
                        <a:t>Blanks</a:t>
                      </a:r>
                      <a:endParaRPr lang="en-US" sz="1000" dirty="0">
                        <a:solidFill>
                          <a:schemeClr val="tx1"/>
                        </a:solidFill>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3763988001"/>
                  </a:ext>
                </a:extLst>
              </a:tr>
              <a:tr h="1031631">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He looks to the [1], then [2], and became confident he would win. "I'll raise a(n) [3]" he says. The man to his left stares at him [4] and finally says, "I'll see your [3] and raise you a(n) [5]." They look to the woman on the right as she sits there, [6]. "Doesn't anyone play for money anymore?" she bursts.</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 direction</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2. another direction</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3. an article of clothing</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4. an adverb</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5. a computer accessory</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6. a negative expression</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2833863329"/>
                  </a:ext>
                </a:extLst>
              </a:tr>
              <a:tr h="915204">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Knock </a:t>
                      </a:r>
                      <a:r>
                        <a:rPr lang="en-US" sz="1000" dirty="0" err="1">
                          <a:effectLst/>
                          <a:latin typeface="Segoe UI Semilight" panose="020B0402040204020203" pitchFamily="34" charset="0"/>
                          <a:ea typeface="Times New Roman" panose="02020603050405020304" pitchFamily="18" charset="0"/>
                          <a:cs typeface="Segoe UI Semilight" panose="020B0402040204020203" pitchFamily="34" charset="0"/>
                        </a:rPr>
                        <a:t>Knock</a:t>
                      </a: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Who's there?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who?</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[2] [3] [4] [5] too!</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That makes no sense... and I hate you.</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 noun</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2. a verb</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3. an adjective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4. a distance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5. a place</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518624870"/>
                  </a:ext>
                </a:extLst>
              </a:tr>
              <a:tr h="623636">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was a contractor that put up a fence. Little did he know, his [2] brain was quite dense. The whole thing was made of [3], hence the reason he's been a [4] ever since.</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 male name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2. a size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3. a food</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4. an occupation</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3119104270"/>
                  </a:ext>
                </a:extLst>
              </a:tr>
              <a:tr h="1384787">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"It must've been a dream within a dream within a dream within a dream," [1] thought. Why else would [2] be [3] above [4] in [5] while [6] trade [7] with [8] to collect [9]?</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tc>
                  <a:txBody>
                    <a:bodyPr/>
                    <a:lstStyle/>
                    <a:p>
                      <a:pPr marL="0" marR="0">
                        <a:spcBef>
                          <a:spcPts val="0"/>
                        </a:spcBef>
                        <a:spcAft>
                          <a:spcPts val="0"/>
                        </a:spcAft>
                      </a:pP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1. a person's name</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2. a type of vehicle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3. an action ending with "</a:t>
                      </a:r>
                      <a:r>
                        <a:rPr lang="en-US" sz="1000" dirty="0" err="1">
                          <a:effectLst/>
                          <a:latin typeface="Segoe UI Semilight" panose="020B0402040204020203" pitchFamily="34" charset="0"/>
                          <a:ea typeface="Times New Roman" panose="02020603050405020304" pitchFamily="18" charset="0"/>
                          <a:cs typeface="Segoe UI Semilight" panose="020B0402040204020203" pitchFamily="34" charset="0"/>
                        </a:rPr>
                        <a:t>ing</a:t>
                      </a: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4. a type of building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5. a country</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6. a monster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7. a noun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8. an occupation (plural)</a:t>
                      </a:r>
                      <a:b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br>
                      <a:r>
                        <a:rPr lang="en-US" sz="1000" dirty="0">
                          <a:effectLst/>
                          <a:latin typeface="Segoe UI Semilight" panose="020B0402040204020203" pitchFamily="34" charset="0"/>
                          <a:ea typeface="Times New Roman" panose="02020603050405020304" pitchFamily="18" charset="0"/>
                          <a:cs typeface="Segoe UI Semilight" panose="020B0402040204020203" pitchFamily="34" charset="0"/>
                        </a:rPr>
                        <a:t>9. a type of toy (plural)</a:t>
                      </a:r>
                      <a:endParaRPr lang="en-US" sz="1000" dirty="0">
                        <a:effectLst/>
                        <a:latin typeface="Segoe UI Semilight" panose="020B0402040204020203" pitchFamily="34" charset="0"/>
                        <a:ea typeface="MS Mincho" panose="02020609040205080304" pitchFamily="49" charset="-128"/>
                        <a:cs typeface="Segoe UI Semilight" panose="020B0402040204020203" pitchFamily="34" charset="0"/>
                      </a:endParaRPr>
                    </a:p>
                  </a:txBody>
                  <a:tcPr marL="28575" marR="28575" marT="19050" marB="19050" anchor="ctr"/>
                </a:tc>
                <a:extLst>
                  <a:ext uri="{0D108BD9-81ED-4DB2-BD59-A6C34878D82A}">
                    <a16:rowId xmlns:a16="http://schemas.microsoft.com/office/drawing/2014/main" val="2617011777"/>
                  </a:ext>
                </a:extLst>
              </a:tr>
            </a:tbl>
          </a:graphicData>
        </a:graphic>
      </p:graphicFrame>
      <p:sp>
        <p:nvSpPr>
          <p:cNvPr id="47" name="TextBox 46">
            <a:extLst>
              <a:ext uri="{FF2B5EF4-FFF2-40B4-BE49-F238E27FC236}">
                <a16:creationId xmlns:a16="http://schemas.microsoft.com/office/drawing/2014/main" id="{4B2BE100-9995-4CEF-ADA3-835A70B15AB5}"/>
              </a:ext>
            </a:extLst>
          </p:cNvPr>
          <p:cNvSpPr txBox="1"/>
          <p:nvPr/>
        </p:nvSpPr>
        <p:spPr>
          <a:xfrm>
            <a:off x="3742012" y="1573278"/>
            <a:ext cx="1284633" cy="246221"/>
          </a:xfrm>
          <a:prstGeom prst="rect">
            <a:avLst/>
          </a:prstGeom>
          <a:noFill/>
        </p:spPr>
        <p:txBody>
          <a:bodyPr wrap="square" rtlCol="0">
            <a:spAutoFit/>
          </a:bodyPr>
          <a:lstStyle/>
          <a:p>
            <a:r>
              <a:rPr lang="en-US" sz="1000" b="1" dirty="0">
                <a:solidFill>
                  <a:schemeClr val="bg1"/>
                </a:solidFill>
                <a:latin typeface="Segoe UI Semilight" panose="020B0402040204020203" pitchFamily="34" charset="0"/>
                <a:cs typeface="Segoe UI Semilight" panose="020B0402040204020203" pitchFamily="34" charset="0"/>
              </a:rPr>
              <a:t>Story Generator</a:t>
            </a:r>
          </a:p>
        </p:txBody>
      </p:sp>
      <p:grpSp>
        <p:nvGrpSpPr>
          <p:cNvPr id="48" name="Group 47">
            <a:extLst>
              <a:ext uri="{FF2B5EF4-FFF2-40B4-BE49-F238E27FC236}">
                <a16:creationId xmlns:a16="http://schemas.microsoft.com/office/drawing/2014/main" id="{BABC7F6B-6F4C-4555-AE60-AE63722BCF23}"/>
              </a:ext>
            </a:extLst>
          </p:cNvPr>
          <p:cNvGrpSpPr/>
          <p:nvPr/>
        </p:nvGrpSpPr>
        <p:grpSpPr>
          <a:xfrm>
            <a:off x="1552646" y="3962598"/>
            <a:ext cx="1171972" cy="301928"/>
            <a:chOff x="1720552" y="1089669"/>
            <a:chExt cx="1039950" cy="254334"/>
          </a:xfrm>
        </p:grpSpPr>
        <p:sp>
          <p:nvSpPr>
            <p:cNvPr id="59" name="Rounded Rectangle 40">
              <a:extLst>
                <a:ext uri="{FF2B5EF4-FFF2-40B4-BE49-F238E27FC236}">
                  <a16:creationId xmlns:a16="http://schemas.microsoft.com/office/drawing/2014/main" id="{54302681-1E40-43BF-8040-51D6D93A1B2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96D59CC5-F0BA-430F-BA33-7DEDD6C410A0}"/>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61" name="Graphic 60">
              <a:extLst>
                <a:ext uri="{FF2B5EF4-FFF2-40B4-BE49-F238E27FC236}">
                  <a16:creationId xmlns:a16="http://schemas.microsoft.com/office/drawing/2014/main" id="{2F1CE0B2-9346-40DA-A6F5-208DEDA525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103" name="Group 102">
            <a:extLst>
              <a:ext uri="{FF2B5EF4-FFF2-40B4-BE49-F238E27FC236}">
                <a16:creationId xmlns:a16="http://schemas.microsoft.com/office/drawing/2014/main" id="{74286DAC-1AE6-2E4C-BC6E-DDF4F8EB15AC}"/>
              </a:ext>
            </a:extLst>
          </p:cNvPr>
          <p:cNvGrpSpPr/>
          <p:nvPr/>
        </p:nvGrpSpPr>
        <p:grpSpPr>
          <a:xfrm>
            <a:off x="0" y="4820404"/>
            <a:ext cx="2838090" cy="1732303"/>
            <a:chOff x="-8" y="4818617"/>
            <a:chExt cx="2838090" cy="1732303"/>
          </a:xfrm>
        </p:grpSpPr>
        <p:pic>
          <p:nvPicPr>
            <p:cNvPr id="104" name="Picture 103" descr="Graphical user interface, text, application, chat or text message&#10;&#10;Description automatically generated">
              <a:extLst>
                <a:ext uri="{FF2B5EF4-FFF2-40B4-BE49-F238E27FC236}">
                  <a16:creationId xmlns:a16="http://schemas.microsoft.com/office/drawing/2014/main" id="{80D0286D-C1F1-E24F-A954-3BC8E1B6C71A}"/>
                </a:ext>
              </a:extLst>
            </p:cNvPr>
            <p:cNvPicPr>
              <a:picLocks noChangeAspect="1"/>
            </p:cNvPicPr>
            <p:nvPr/>
          </p:nvPicPr>
          <p:blipFill rotWithShape="1">
            <a:blip r:embed="rId11">
              <a:alphaModFix amt="85000"/>
            </a:blip>
            <a:srcRect t="15087" b="-1"/>
            <a:stretch/>
          </p:blipFill>
          <p:spPr>
            <a:xfrm>
              <a:off x="0" y="4822210"/>
              <a:ext cx="2838075" cy="1728710"/>
            </a:xfrm>
            <a:prstGeom prst="rect">
              <a:avLst/>
            </a:prstGeom>
          </p:spPr>
        </p:pic>
        <p:cxnSp>
          <p:nvCxnSpPr>
            <p:cNvPr id="105" name="Straight Connector 104">
              <a:extLst>
                <a:ext uri="{FF2B5EF4-FFF2-40B4-BE49-F238E27FC236}">
                  <a16:creationId xmlns:a16="http://schemas.microsoft.com/office/drawing/2014/main" id="{DDFE5677-F9AC-3342-842B-A3D9A88DC8E8}"/>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2" name="Green screen chat effect" descr="Green screen chat effect">
            <a:hlinkClick r:id="" action="ppaction://media"/>
            <a:extLst>
              <a:ext uri="{FF2B5EF4-FFF2-40B4-BE49-F238E27FC236}">
                <a16:creationId xmlns:a16="http://schemas.microsoft.com/office/drawing/2014/main" id="{BDB16199-08C9-264B-B71D-E7419FB4D526}"/>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2"/>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417311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52ED82C-6032-514E-8A4F-8E8E3F8DFEE2}"/>
              </a:ext>
            </a:extLst>
          </p:cNvPr>
          <p:cNvGrpSpPr/>
          <p:nvPr/>
        </p:nvGrpSpPr>
        <p:grpSpPr>
          <a:xfrm>
            <a:off x="1969858" y="1590687"/>
            <a:ext cx="774714" cy="301928"/>
            <a:chOff x="1720552" y="1089669"/>
            <a:chExt cx="1039950" cy="254334"/>
          </a:xfrm>
        </p:grpSpPr>
        <p:sp>
          <p:nvSpPr>
            <p:cNvPr id="72" name="Rounded Rectangle 40">
              <a:extLst>
                <a:ext uri="{FF2B5EF4-FFF2-40B4-BE49-F238E27FC236}">
                  <a16:creationId xmlns:a16="http://schemas.microsoft.com/office/drawing/2014/main" id="{4B4A1004-357E-3A4E-8301-4A3F07046C03}"/>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6D6DEEDC-9487-054E-8610-4E81455D6950}"/>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78" name="Graphic 77">
              <a:extLst>
                <a:ext uri="{FF2B5EF4-FFF2-40B4-BE49-F238E27FC236}">
                  <a16:creationId xmlns:a16="http://schemas.microsoft.com/office/drawing/2014/main" id="{56802715-56EE-4242-8A03-931613FF5C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79" name="Group 78">
            <a:extLst>
              <a:ext uri="{FF2B5EF4-FFF2-40B4-BE49-F238E27FC236}">
                <a16:creationId xmlns:a16="http://schemas.microsoft.com/office/drawing/2014/main" id="{AFD1A82E-67F5-8743-9B96-7A95110E816F}"/>
              </a:ext>
            </a:extLst>
          </p:cNvPr>
          <p:cNvGrpSpPr/>
          <p:nvPr/>
        </p:nvGrpSpPr>
        <p:grpSpPr>
          <a:xfrm>
            <a:off x="1552646" y="2494735"/>
            <a:ext cx="1171972" cy="301928"/>
            <a:chOff x="1720552" y="1089669"/>
            <a:chExt cx="1039950" cy="254334"/>
          </a:xfrm>
        </p:grpSpPr>
        <p:sp>
          <p:nvSpPr>
            <p:cNvPr id="80" name="Rounded Rectangle 40">
              <a:extLst>
                <a:ext uri="{FF2B5EF4-FFF2-40B4-BE49-F238E27FC236}">
                  <a16:creationId xmlns:a16="http://schemas.microsoft.com/office/drawing/2014/main" id="{C44DB4DD-0E30-9249-B8C5-C7725E7FFBBE}"/>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8A1F8000-89CB-4749-A8F4-FFFB8C9A8FA3}"/>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82" name="Graphic 81">
              <a:extLst>
                <a:ext uri="{FF2B5EF4-FFF2-40B4-BE49-F238E27FC236}">
                  <a16:creationId xmlns:a16="http://schemas.microsoft.com/office/drawing/2014/main" id="{EBCECF4A-A7DB-1249-A4F3-6583B07B76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67" name="Group 66">
            <a:extLst>
              <a:ext uri="{FF2B5EF4-FFF2-40B4-BE49-F238E27FC236}">
                <a16:creationId xmlns:a16="http://schemas.microsoft.com/office/drawing/2014/main" id="{D7EA5688-B02B-4C4C-9A26-45B12AAD8184}"/>
              </a:ext>
            </a:extLst>
          </p:cNvPr>
          <p:cNvGrpSpPr/>
          <p:nvPr/>
        </p:nvGrpSpPr>
        <p:grpSpPr>
          <a:xfrm>
            <a:off x="1552646" y="3541254"/>
            <a:ext cx="1171972" cy="301928"/>
            <a:chOff x="1720552" y="1089669"/>
            <a:chExt cx="1039950" cy="254334"/>
          </a:xfrm>
        </p:grpSpPr>
        <p:sp>
          <p:nvSpPr>
            <p:cNvPr id="68" name="Rounded Rectangle 40">
              <a:extLst>
                <a:ext uri="{FF2B5EF4-FFF2-40B4-BE49-F238E27FC236}">
                  <a16:creationId xmlns:a16="http://schemas.microsoft.com/office/drawing/2014/main" id="{83B12E90-602D-2D44-99DB-80182FBEF42E}"/>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B1DD2331-6C14-F04C-9D24-B3F5BC9E3231}"/>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70" name="Graphic 69">
              <a:extLst>
                <a:ext uri="{FF2B5EF4-FFF2-40B4-BE49-F238E27FC236}">
                  <a16:creationId xmlns:a16="http://schemas.microsoft.com/office/drawing/2014/main" id="{83C26650-D527-A646-95D6-03B8F9A7FB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88" name="Group 87">
            <a:extLst>
              <a:ext uri="{FF2B5EF4-FFF2-40B4-BE49-F238E27FC236}">
                <a16:creationId xmlns:a16="http://schemas.microsoft.com/office/drawing/2014/main" id="{9851DA28-4AC7-4BC5-B059-2F59A74257B1}"/>
              </a:ext>
            </a:extLst>
          </p:cNvPr>
          <p:cNvGrpSpPr/>
          <p:nvPr/>
        </p:nvGrpSpPr>
        <p:grpSpPr>
          <a:xfrm flipH="1">
            <a:off x="142101" y="-87753"/>
            <a:ext cx="2074254" cy="694491"/>
            <a:chOff x="786917" y="1089669"/>
            <a:chExt cx="1976292" cy="255789"/>
          </a:xfrm>
        </p:grpSpPr>
        <p:sp>
          <p:nvSpPr>
            <p:cNvPr id="89" name="Rounded Rectangle 60">
              <a:extLst>
                <a:ext uri="{FF2B5EF4-FFF2-40B4-BE49-F238E27FC236}">
                  <a16:creationId xmlns:a16="http://schemas.microsoft.com/office/drawing/2014/main" id="{E46CD6C9-A2B8-42DA-A462-CF2263EF7C7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470A79-9B99-46B4-B05B-F428F609EE0F}"/>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91" name="Graphic 90">
              <a:extLst>
                <a:ext uri="{FF2B5EF4-FFF2-40B4-BE49-F238E27FC236}">
                  <a16:creationId xmlns:a16="http://schemas.microsoft.com/office/drawing/2014/main" id="{0430DD9A-A61B-40B2-8AD8-C52B6687C6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2307427"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(1 of 3)</a:t>
            </a:r>
          </a:p>
        </p:txBody>
      </p:sp>
      <p:grpSp>
        <p:nvGrpSpPr>
          <p:cNvPr id="92" name="Group 91">
            <a:extLst>
              <a:ext uri="{FF2B5EF4-FFF2-40B4-BE49-F238E27FC236}">
                <a16:creationId xmlns:a16="http://schemas.microsoft.com/office/drawing/2014/main" id="{6AF3B4F8-1B94-4D04-A630-8AA2D23C4E2E}"/>
              </a:ext>
            </a:extLst>
          </p:cNvPr>
          <p:cNvGrpSpPr/>
          <p:nvPr/>
        </p:nvGrpSpPr>
        <p:grpSpPr>
          <a:xfrm flipH="1">
            <a:off x="189995" y="1094800"/>
            <a:ext cx="2074254" cy="406316"/>
            <a:chOff x="786917" y="1089669"/>
            <a:chExt cx="1976292" cy="255789"/>
          </a:xfrm>
        </p:grpSpPr>
        <p:sp>
          <p:nvSpPr>
            <p:cNvPr id="93" name="Rounded Rectangle 60">
              <a:extLst>
                <a:ext uri="{FF2B5EF4-FFF2-40B4-BE49-F238E27FC236}">
                  <a16:creationId xmlns:a16="http://schemas.microsoft.com/office/drawing/2014/main" id="{21B44E59-0B01-4BE1-AD5C-5757AD5F9F30}"/>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182313B4-606B-464F-B92B-48936BDC5E0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5" name="Graphic 94">
              <a:extLst>
                <a:ext uri="{FF2B5EF4-FFF2-40B4-BE49-F238E27FC236}">
                  <a16:creationId xmlns:a16="http://schemas.microsoft.com/office/drawing/2014/main" id="{5C08D851-3DEE-4E77-9E21-AD75CAF1AA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E68EB449-63D0-4B5B-8E25-6CA8525578A4}"/>
              </a:ext>
            </a:extLst>
          </p:cNvPr>
          <p:cNvGrpSpPr/>
          <p:nvPr/>
        </p:nvGrpSpPr>
        <p:grpSpPr>
          <a:xfrm flipH="1">
            <a:off x="123728" y="1989178"/>
            <a:ext cx="2074254" cy="406316"/>
            <a:chOff x="786917" y="1089669"/>
            <a:chExt cx="1976292" cy="255789"/>
          </a:xfrm>
        </p:grpSpPr>
        <p:sp>
          <p:nvSpPr>
            <p:cNvPr id="56" name="Rounded Rectangle 60">
              <a:extLst>
                <a:ext uri="{FF2B5EF4-FFF2-40B4-BE49-F238E27FC236}">
                  <a16:creationId xmlns:a16="http://schemas.microsoft.com/office/drawing/2014/main" id="{13DBFD82-5676-4BE6-A14A-2D581FD995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0F4D957-D092-40EE-9BB8-19FE3700D2F9}"/>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58" name="Graphic 57">
              <a:extLst>
                <a:ext uri="{FF2B5EF4-FFF2-40B4-BE49-F238E27FC236}">
                  <a16:creationId xmlns:a16="http://schemas.microsoft.com/office/drawing/2014/main" id="{2E43A092-1309-4461-A12B-A2B53F7A60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83" name="Group 82">
            <a:extLst>
              <a:ext uri="{FF2B5EF4-FFF2-40B4-BE49-F238E27FC236}">
                <a16:creationId xmlns:a16="http://schemas.microsoft.com/office/drawing/2014/main" id="{BB5F2349-9F92-4159-89EB-E44189A36D60}"/>
              </a:ext>
            </a:extLst>
          </p:cNvPr>
          <p:cNvGrpSpPr/>
          <p:nvPr/>
        </p:nvGrpSpPr>
        <p:grpSpPr>
          <a:xfrm flipH="1">
            <a:off x="123708" y="2883556"/>
            <a:ext cx="2074254" cy="565072"/>
            <a:chOff x="786917" y="1089669"/>
            <a:chExt cx="1976292" cy="255789"/>
          </a:xfrm>
        </p:grpSpPr>
        <p:sp>
          <p:nvSpPr>
            <p:cNvPr id="96" name="Rounded Rectangle 60">
              <a:extLst>
                <a:ext uri="{FF2B5EF4-FFF2-40B4-BE49-F238E27FC236}">
                  <a16:creationId xmlns:a16="http://schemas.microsoft.com/office/drawing/2014/main" id="{99AD3EB1-FD7B-4E39-BF4A-9F8AE0C7EFC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E0A513A1-C95D-4A5A-97E7-611848927B4F}"/>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98" name="Graphic 97">
              <a:extLst>
                <a:ext uri="{FF2B5EF4-FFF2-40B4-BE49-F238E27FC236}">
                  <a16:creationId xmlns:a16="http://schemas.microsoft.com/office/drawing/2014/main" id="{4615DA03-CAE7-4907-B5F3-6BDBDB609B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62" name="TextBox 61">
            <a:extLst>
              <a:ext uri="{FF2B5EF4-FFF2-40B4-BE49-F238E27FC236}">
                <a16:creationId xmlns:a16="http://schemas.microsoft.com/office/drawing/2014/main" id="{54394490-9379-478B-9E6C-D12B71A9D3BA}"/>
              </a:ext>
            </a:extLst>
          </p:cNvPr>
          <p:cNvSpPr txBox="1"/>
          <p:nvPr/>
        </p:nvSpPr>
        <p:spPr>
          <a:xfrm>
            <a:off x="3721423" y="1662107"/>
            <a:ext cx="3771577" cy="4351384"/>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Inception: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Initial design was intended for a younger audience. The user would feed their pet food emojis and watch it grow.</a:t>
            </a:r>
          </a:p>
          <a:p>
            <a:pPr>
              <a:lnSpc>
                <a:spcPct val="150000"/>
              </a:lnSpc>
            </a:pPr>
            <a:endPar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Persona: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Childlike and interacts with emojis. Good at deflecting vulgar, violent, and suggestive language while staying upbeat.</a:t>
            </a:r>
          </a:p>
          <a:p>
            <a:pPr>
              <a:lnSpc>
                <a:spcPct val="150000"/>
              </a:lnSpc>
            </a:pPr>
            <a:endPar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Expansion: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The scope of Monkey Pets widened drastically. Although it retained its childlike nature, it became quite the sophisticated bot, leveraging the development of other bots to become a multifunctional, multipurpose bot.</a:t>
            </a:r>
          </a:p>
          <a:p>
            <a:pPr>
              <a:lnSpc>
                <a:spcPct val="150000"/>
              </a:lnSpc>
            </a:pPr>
            <a:endParaRPr lang="en-US" sz="10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Onboarding (Facebook)</a:t>
            </a:r>
          </a:p>
        </p:txBody>
      </p:sp>
      <p:grpSp>
        <p:nvGrpSpPr>
          <p:cNvPr id="63" name="Group 62">
            <a:extLst>
              <a:ext uri="{FF2B5EF4-FFF2-40B4-BE49-F238E27FC236}">
                <a16:creationId xmlns:a16="http://schemas.microsoft.com/office/drawing/2014/main" id="{049D1CE5-0C08-40DC-85AE-68FCDB5314A1}"/>
              </a:ext>
            </a:extLst>
          </p:cNvPr>
          <p:cNvGrpSpPr/>
          <p:nvPr/>
        </p:nvGrpSpPr>
        <p:grpSpPr>
          <a:xfrm flipH="1">
            <a:off x="101336" y="3995594"/>
            <a:ext cx="2074254" cy="565072"/>
            <a:chOff x="786917" y="1089669"/>
            <a:chExt cx="1976292" cy="255789"/>
          </a:xfrm>
        </p:grpSpPr>
        <p:sp>
          <p:nvSpPr>
            <p:cNvPr id="64" name="Rounded Rectangle 60">
              <a:extLst>
                <a:ext uri="{FF2B5EF4-FFF2-40B4-BE49-F238E27FC236}">
                  <a16:creationId xmlns:a16="http://schemas.microsoft.com/office/drawing/2014/main" id="{07CA7F56-A674-4C88-ACE2-A91F71275BCB}"/>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8FDECD1E-C047-4A78-B5BC-D49A8B10F576}"/>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66" name="Graphic 65">
              <a:extLst>
                <a:ext uri="{FF2B5EF4-FFF2-40B4-BE49-F238E27FC236}">
                  <a16:creationId xmlns:a16="http://schemas.microsoft.com/office/drawing/2014/main" id="{3B744B9E-C513-4443-B7BF-75A6010A7E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pic>
        <p:nvPicPr>
          <p:cNvPr id="4" name="Picture 3" descr="Graphical user interface, text, application, chat or text message&#10;&#10;Description automatically generated">
            <a:extLst>
              <a:ext uri="{FF2B5EF4-FFF2-40B4-BE49-F238E27FC236}">
                <a16:creationId xmlns:a16="http://schemas.microsoft.com/office/drawing/2014/main" id="{968999B7-ED82-4041-A168-458256C4AB37}"/>
              </a:ext>
            </a:extLst>
          </p:cNvPr>
          <p:cNvPicPr>
            <a:picLocks noChangeAspect="1"/>
          </p:cNvPicPr>
          <p:nvPr/>
        </p:nvPicPr>
        <p:blipFill>
          <a:blip r:embed="rId11"/>
          <a:stretch>
            <a:fillRect/>
          </a:stretch>
        </p:blipFill>
        <p:spPr>
          <a:xfrm>
            <a:off x="8242250" y="975173"/>
            <a:ext cx="1933057" cy="5380790"/>
          </a:xfrm>
          <a:prstGeom prst="rect">
            <a:avLst/>
          </a:prstGeom>
        </p:spPr>
      </p:pic>
      <p:grpSp>
        <p:nvGrpSpPr>
          <p:cNvPr id="99" name="Group 98">
            <a:extLst>
              <a:ext uri="{FF2B5EF4-FFF2-40B4-BE49-F238E27FC236}">
                <a16:creationId xmlns:a16="http://schemas.microsoft.com/office/drawing/2014/main" id="{C016C154-604C-8445-9065-5AAA24291F30}"/>
              </a:ext>
            </a:extLst>
          </p:cNvPr>
          <p:cNvGrpSpPr/>
          <p:nvPr/>
        </p:nvGrpSpPr>
        <p:grpSpPr>
          <a:xfrm>
            <a:off x="1122301" y="698544"/>
            <a:ext cx="1615977" cy="301928"/>
            <a:chOff x="1720552" y="1089669"/>
            <a:chExt cx="1034213" cy="254334"/>
          </a:xfrm>
        </p:grpSpPr>
        <p:sp>
          <p:nvSpPr>
            <p:cNvPr id="100" name="Rounded Rectangle 40">
              <a:extLst>
                <a:ext uri="{FF2B5EF4-FFF2-40B4-BE49-F238E27FC236}">
                  <a16:creationId xmlns:a16="http://schemas.microsoft.com/office/drawing/2014/main" id="{9CDF43EA-56FB-4240-B4E1-8987915C7C71}"/>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a:extLst>
                <a:ext uri="{FF2B5EF4-FFF2-40B4-BE49-F238E27FC236}">
                  <a16:creationId xmlns:a16="http://schemas.microsoft.com/office/drawing/2014/main" id="{7CC9A154-AD00-D046-A144-EF5D18AA461F}"/>
                </a:ext>
              </a:extLst>
            </p:cNvPr>
            <p:cNvSpPr txBox="1"/>
            <p:nvPr/>
          </p:nvSpPr>
          <p:spPr>
            <a:xfrm>
              <a:off x="1720553" y="1115413"/>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102" name="Graphic 101">
              <a:extLst>
                <a:ext uri="{FF2B5EF4-FFF2-40B4-BE49-F238E27FC236}">
                  <a16:creationId xmlns:a16="http://schemas.microsoft.com/office/drawing/2014/main" id="{55969990-166F-FA4D-865B-459186B37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114" y="1256925"/>
              <a:ext cx="60651" cy="78717"/>
            </a:xfrm>
            <a:prstGeom prst="rect">
              <a:avLst/>
            </a:prstGeom>
          </p:spPr>
        </p:pic>
      </p:grpSp>
      <p:grpSp>
        <p:nvGrpSpPr>
          <p:cNvPr id="103" name="Group 102">
            <a:extLst>
              <a:ext uri="{FF2B5EF4-FFF2-40B4-BE49-F238E27FC236}">
                <a16:creationId xmlns:a16="http://schemas.microsoft.com/office/drawing/2014/main" id="{B7F31A79-8916-EE4E-A175-195596526AF2}"/>
              </a:ext>
            </a:extLst>
          </p:cNvPr>
          <p:cNvGrpSpPr/>
          <p:nvPr/>
        </p:nvGrpSpPr>
        <p:grpSpPr>
          <a:xfrm>
            <a:off x="0" y="4820404"/>
            <a:ext cx="2838090" cy="1732303"/>
            <a:chOff x="-8" y="4818617"/>
            <a:chExt cx="2838090" cy="1732303"/>
          </a:xfrm>
        </p:grpSpPr>
        <p:pic>
          <p:nvPicPr>
            <p:cNvPr id="104" name="Picture 103" descr="Graphical user interface, text, application, chat or text message&#10;&#10;Description automatically generated">
              <a:extLst>
                <a:ext uri="{FF2B5EF4-FFF2-40B4-BE49-F238E27FC236}">
                  <a16:creationId xmlns:a16="http://schemas.microsoft.com/office/drawing/2014/main" id="{B4545116-4B0B-EB4A-AECD-58A35A66C8D9}"/>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105" name="Straight Connector 104">
              <a:extLst>
                <a:ext uri="{FF2B5EF4-FFF2-40B4-BE49-F238E27FC236}">
                  <a16:creationId xmlns:a16="http://schemas.microsoft.com/office/drawing/2014/main" id="{3749E920-80AF-6348-A41C-7140C0AE6821}"/>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9" name="Green screen chat effect" descr="Green screen chat effect">
            <a:hlinkClick r:id="" action="ppaction://media"/>
            <a:extLst>
              <a:ext uri="{FF2B5EF4-FFF2-40B4-BE49-F238E27FC236}">
                <a16:creationId xmlns:a16="http://schemas.microsoft.com/office/drawing/2014/main" id="{58DE5C8B-4A6B-E246-BB2B-00F2A3309A32}"/>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3"/>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61434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4"/>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5"/>
          <a:srcRect l="-115" r="2073" b="2433"/>
          <a:stretch/>
        </p:blipFill>
        <p:spPr>
          <a:xfrm>
            <a:off x="2953098" y="141767"/>
            <a:ext cx="9146754" cy="6691133"/>
          </a:xfrm>
          <a:prstGeom prst="rect">
            <a:avLst/>
          </a:prstGeom>
        </p:spPr>
      </p:pic>
      <p:sp>
        <p:nvSpPr>
          <p:cNvPr id="59" name="TextBox 58">
            <a:extLst>
              <a:ext uri="{FF2B5EF4-FFF2-40B4-BE49-F238E27FC236}">
                <a16:creationId xmlns:a16="http://schemas.microsoft.com/office/drawing/2014/main" id="{4DC9B4CD-8750-9841-9BF8-292F28935BAD}"/>
              </a:ext>
            </a:extLst>
          </p:cNvPr>
          <p:cNvSpPr txBox="1"/>
          <p:nvPr/>
        </p:nvSpPr>
        <p:spPr>
          <a:xfrm>
            <a:off x="601233" y="924566"/>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1443" y="6608244"/>
            <a:ext cx="2215338" cy="215444"/>
          </a:xfrm>
          <a:prstGeom prst="rect">
            <a:avLst/>
          </a:prstGeom>
          <a:noFill/>
        </p:spPr>
        <p:txBody>
          <a:bodyPr wrap="square" rtlCol="0">
            <a:spAutoFit/>
          </a:bodyPr>
          <a:lstStyle/>
          <a:p>
            <a:r>
              <a:rPr lang="en-US" sz="800" dirty="0" err="1">
                <a:solidFill>
                  <a:schemeClr val="tx2"/>
                </a:solidFill>
                <a:latin typeface="Segoe UI Semilight" panose="020B0402040204020203" pitchFamily="34" charset="0"/>
                <a:cs typeface="Segoe UI Semilight" panose="020B0402040204020203" pitchFamily="34" charset="0"/>
              </a:rPr>
              <a:t>Yannell</a:t>
            </a:r>
            <a:endParaRPr lang="en-US" sz="800" dirty="0">
              <a:solidFill>
                <a:schemeClr val="tx2"/>
              </a:solidFill>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4F8DFB4B-6FE5-456C-A4AA-F762F304BF45}"/>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6" name="TextBox 35">
            <a:extLst>
              <a:ext uri="{FF2B5EF4-FFF2-40B4-BE49-F238E27FC236}">
                <a16:creationId xmlns:a16="http://schemas.microsoft.com/office/drawing/2014/main" id="{4F723896-B1CA-43DD-B15D-97ED78591CBB}"/>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7" name="TextBox 36">
            <a:extLst>
              <a:ext uri="{FF2B5EF4-FFF2-40B4-BE49-F238E27FC236}">
                <a16:creationId xmlns:a16="http://schemas.microsoft.com/office/drawing/2014/main" id="{CFE3B958-9F94-445E-A757-FB7070627D5F}"/>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8" name="TextBox 37">
            <a:extLst>
              <a:ext uri="{FF2B5EF4-FFF2-40B4-BE49-F238E27FC236}">
                <a16:creationId xmlns:a16="http://schemas.microsoft.com/office/drawing/2014/main" id="{457C5994-EAF1-47C3-9061-994EBEFF250E}"/>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9" name="TextBox 38">
            <a:extLst>
              <a:ext uri="{FF2B5EF4-FFF2-40B4-BE49-F238E27FC236}">
                <a16:creationId xmlns:a16="http://schemas.microsoft.com/office/drawing/2014/main" id="{25EBAA10-4AB3-4252-871B-80CCB3B804E6}"/>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grpSp>
        <p:nvGrpSpPr>
          <p:cNvPr id="40" name="Group 39">
            <a:extLst>
              <a:ext uri="{FF2B5EF4-FFF2-40B4-BE49-F238E27FC236}">
                <a16:creationId xmlns:a16="http://schemas.microsoft.com/office/drawing/2014/main" id="{157DCFF4-A664-4D93-B529-1F7657584CC4}"/>
              </a:ext>
            </a:extLst>
          </p:cNvPr>
          <p:cNvGrpSpPr/>
          <p:nvPr/>
        </p:nvGrpSpPr>
        <p:grpSpPr>
          <a:xfrm flipH="1">
            <a:off x="145557" y="1112202"/>
            <a:ext cx="2095211" cy="428920"/>
            <a:chOff x="786917" y="1089669"/>
            <a:chExt cx="1996260" cy="254334"/>
          </a:xfrm>
        </p:grpSpPr>
        <p:sp>
          <p:nvSpPr>
            <p:cNvPr id="41" name="Rounded Rectangle 60">
              <a:extLst>
                <a:ext uri="{FF2B5EF4-FFF2-40B4-BE49-F238E27FC236}">
                  <a16:creationId xmlns:a16="http://schemas.microsoft.com/office/drawing/2014/main" id="{F90B2370-2E00-4F0A-83AA-3626A9FC21D4}"/>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359E2686-7A6E-41FF-961E-B58AF67AB8F2}"/>
                </a:ext>
              </a:extLst>
            </p:cNvPr>
            <p:cNvSpPr txBox="1"/>
            <p:nvPr/>
          </p:nvSpPr>
          <p:spPr>
            <a:xfrm>
              <a:off x="786917" y="1100310"/>
              <a:ext cx="1897201" cy="19370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Hi! I’m Mya, Michael Yen’s assistant. What’s your name?</a:t>
              </a:r>
            </a:p>
          </p:txBody>
        </p:sp>
        <p:pic>
          <p:nvPicPr>
            <p:cNvPr id="43" name="Graphic 42">
              <a:extLst>
                <a:ext uri="{FF2B5EF4-FFF2-40B4-BE49-F238E27FC236}">
                  <a16:creationId xmlns:a16="http://schemas.microsoft.com/office/drawing/2014/main" id="{461BE4CC-06A7-4C69-B76D-3BA31AB4D2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4115" y="1209822"/>
              <a:ext cx="99062" cy="134181"/>
            </a:xfrm>
            <a:prstGeom prst="rect">
              <a:avLst/>
            </a:prstGeom>
          </p:spPr>
        </p:pic>
      </p:grpSp>
      <p:grpSp>
        <p:nvGrpSpPr>
          <p:cNvPr id="50" name="Group 49">
            <a:extLst>
              <a:ext uri="{FF2B5EF4-FFF2-40B4-BE49-F238E27FC236}">
                <a16:creationId xmlns:a16="http://schemas.microsoft.com/office/drawing/2014/main" id="{A23F58B1-1E95-455B-A8DD-3A59A6CACC74}"/>
              </a:ext>
            </a:extLst>
          </p:cNvPr>
          <p:cNvGrpSpPr/>
          <p:nvPr/>
        </p:nvGrpSpPr>
        <p:grpSpPr>
          <a:xfrm>
            <a:off x="2039818" y="717154"/>
            <a:ext cx="610925" cy="254334"/>
            <a:chOff x="1720552" y="1089669"/>
            <a:chExt cx="1085063" cy="254334"/>
          </a:xfrm>
        </p:grpSpPr>
        <p:sp>
          <p:nvSpPr>
            <p:cNvPr id="52" name="Rounded Rectangle 40">
              <a:extLst>
                <a:ext uri="{FF2B5EF4-FFF2-40B4-BE49-F238E27FC236}">
                  <a16:creationId xmlns:a16="http://schemas.microsoft.com/office/drawing/2014/main" id="{81934C28-3F9D-4A03-B332-55D63F68F453}"/>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A73C8D18-B057-4428-9130-A51BE3B4C74F}"/>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hello</a:t>
              </a:r>
            </a:p>
          </p:txBody>
        </p:sp>
        <p:pic>
          <p:nvPicPr>
            <p:cNvPr id="55" name="Graphic 54">
              <a:extLst>
                <a:ext uri="{FF2B5EF4-FFF2-40B4-BE49-F238E27FC236}">
                  <a16:creationId xmlns:a16="http://schemas.microsoft.com/office/drawing/2014/main" id="{C45C48D9-9F16-4EE9-ABAE-96A62BA4C7FB}"/>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659449" y="1209822"/>
              <a:ext cx="146166" cy="131989"/>
            </a:xfrm>
            <a:prstGeom prst="rect">
              <a:avLst/>
            </a:prstGeom>
          </p:spPr>
        </p:pic>
      </p:grpSp>
      <p:grpSp>
        <p:nvGrpSpPr>
          <p:cNvPr id="34" name="Group 33">
            <a:extLst>
              <a:ext uri="{FF2B5EF4-FFF2-40B4-BE49-F238E27FC236}">
                <a16:creationId xmlns:a16="http://schemas.microsoft.com/office/drawing/2014/main" id="{ED5F9378-660C-8146-9089-78E1C9BDE47E}"/>
              </a:ext>
            </a:extLst>
          </p:cNvPr>
          <p:cNvGrpSpPr/>
          <p:nvPr/>
        </p:nvGrpSpPr>
        <p:grpSpPr>
          <a:xfrm>
            <a:off x="0" y="4820404"/>
            <a:ext cx="2838090" cy="1732303"/>
            <a:chOff x="-8" y="4818617"/>
            <a:chExt cx="2838090" cy="1732303"/>
          </a:xfrm>
        </p:grpSpPr>
        <p:pic>
          <p:nvPicPr>
            <p:cNvPr id="44" name="Picture 43" descr="Graphical user interface, text, application, chat or text message&#10;&#10;Description automatically generated">
              <a:extLst>
                <a:ext uri="{FF2B5EF4-FFF2-40B4-BE49-F238E27FC236}">
                  <a16:creationId xmlns:a16="http://schemas.microsoft.com/office/drawing/2014/main" id="{951AEAE0-B7E7-4940-A0B5-6A5400B27A3F}"/>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47" name="Straight Connector 46">
              <a:extLst>
                <a:ext uri="{FF2B5EF4-FFF2-40B4-BE49-F238E27FC236}">
                  <a16:creationId xmlns:a16="http://schemas.microsoft.com/office/drawing/2014/main" id="{8D5A75F4-C40A-154C-922D-C52A9990BC20}"/>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49" name="Picture 48" descr="A picture containing doll, toy, dark&#10;&#10;Description automatically generated">
            <a:extLst>
              <a:ext uri="{FF2B5EF4-FFF2-40B4-BE49-F238E27FC236}">
                <a16:creationId xmlns:a16="http://schemas.microsoft.com/office/drawing/2014/main" id="{FAE39C35-2D13-42CB-BE4F-631EF8592514}"/>
              </a:ext>
            </a:extLst>
          </p:cNvPr>
          <p:cNvPicPr>
            <a:picLocks noChangeAspect="1"/>
          </p:cNvPicPr>
          <p:nvPr/>
        </p:nvPicPr>
        <p:blipFill>
          <a:blip r:embed="rId11"/>
          <a:stretch>
            <a:fillRect/>
          </a:stretch>
        </p:blipFill>
        <p:spPr>
          <a:xfrm>
            <a:off x="6722152" y="2336799"/>
            <a:ext cx="1608646" cy="1608646"/>
          </a:xfrm>
          <a:prstGeom prst="rect">
            <a:avLst/>
          </a:prstGeom>
        </p:spPr>
      </p:pic>
      <p:pic>
        <p:nvPicPr>
          <p:cNvPr id="33" name="Green screen chat effect" descr="Green screen chat effect">
            <a:hlinkClick r:id="" action="ppaction://media"/>
            <a:extLst>
              <a:ext uri="{FF2B5EF4-FFF2-40B4-BE49-F238E27FC236}">
                <a16:creationId xmlns:a16="http://schemas.microsoft.com/office/drawing/2014/main" id="{4A54B07A-774E-5345-87C7-7B7D168A393C}"/>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2"/>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167770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D88C87C0-71DD-46DD-94D9-34F4ED09B2B6}"/>
              </a:ext>
            </a:extLst>
          </p:cNvPr>
          <p:cNvGrpSpPr/>
          <p:nvPr/>
        </p:nvGrpSpPr>
        <p:grpSpPr>
          <a:xfrm flipH="1">
            <a:off x="142101" y="-87753"/>
            <a:ext cx="2074254" cy="694491"/>
            <a:chOff x="786917" y="1089669"/>
            <a:chExt cx="1976292" cy="255789"/>
          </a:xfrm>
        </p:grpSpPr>
        <p:sp>
          <p:nvSpPr>
            <p:cNvPr id="68" name="Rounded Rectangle 60">
              <a:extLst>
                <a:ext uri="{FF2B5EF4-FFF2-40B4-BE49-F238E27FC236}">
                  <a16:creationId xmlns:a16="http://schemas.microsoft.com/office/drawing/2014/main" id="{7109B887-F269-401B-8B23-071E6F6917A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8BD1827B-0B07-4C46-A9C8-8C7FC0D6855E}"/>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70" name="Graphic 69">
              <a:extLst>
                <a:ext uri="{FF2B5EF4-FFF2-40B4-BE49-F238E27FC236}">
                  <a16:creationId xmlns:a16="http://schemas.microsoft.com/office/drawing/2014/main" id="{1E55FD6E-F545-4103-9143-39A2AC0063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5"/>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6"/>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2342693"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(2 of 3)</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662107"/>
            <a:ext cx="3815450" cy="3935886"/>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Function: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Interaction by feeding emojis and chatting with it</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Posted images requested by user</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Played gifs and videos requested by user</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Traveled to locations virtually</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Leveraged weather bot for current weather, news bot for local affairs, and image function for local images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Standalone bot or interacted with other users in chat sessions when called upon</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Monkey Pets interacting with emojis and deflecting negative language</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3FA61ED6-7CE3-4659-9C68-B2AFD9B76F97}"/>
              </a:ext>
            </a:extLst>
          </p:cNvPr>
          <p:cNvPicPr>
            <a:picLocks noChangeAspect="1"/>
          </p:cNvPicPr>
          <p:nvPr/>
        </p:nvPicPr>
        <p:blipFill>
          <a:blip r:embed="rId7"/>
          <a:stretch>
            <a:fillRect/>
          </a:stretch>
        </p:blipFill>
        <p:spPr>
          <a:xfrm>
            <a:off x="7963864" y="1133342"/>
            <a:ext cx="2592684" cy="4990316"/>
          </a:xfrm>
          <a:prstGeom prst="rect">
            <a:avLst/>
          </a:prstGeom>
        </p:spPr>
      </p:pic>
      <p:grpSp>
        <p:nvGrpSpPr>
          <p:cNvPr id="79" name="Group 78">
            <a:extLst>
              <a:ext uri="{FF2B5EF4-FFF2-40B4-BE49-F238E27FC236}">
                <a16:creationId xmlns:a16="http://schemas.microsoft.com/office/drawing/2014/main" id="{87A15572-902A-4415-B294-29F0E8A9C594}"/>
              </a:ext>
            </a:extLst>
          </p:cNvPr>
          <p:cNvGrpSpPr/>
          <p:nvPr/>
        </p:nvGrpSpPr>
        <p:grpSpPr>
          <a:xfrm flipH="1">
            <a:off x="189995" y="1094800"/>
            <a:ext cx="2074254" cy="406316"/>
            <a:chOff x="786917" y="1089669"/>
            <a:chExt cx="1976292" cy="255789"/>
          </a:xfrm>
        </p:grpSpPr>
        <p:sp>
          <p:nvSpPr>
            <p:cNvPr id="81" name="Rounded Rectangle 60">
              <a:extLst>
                <a:ext uri="{FF2B5EF4-FFF2-40B4-BE49-F238E27FC236}">
                  <a16:creationId xmlns:a16="http://schemas.microsoft.com/office/drawing/2014/main" id="{BFBA03E0-0CA1-4BCA-AC7E-BBC5C118FE8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6CC45694-253C-4F01-8A37-03F41778DBF8}"/>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99" name="Graphic 98">
              <a:extLst>
                <a:ext uri="{FF2B5EF4-FFF2-40B4-BE49-F238E27FC236}">
                  <a16:creationId xmlns:a16="http://schemas.microsoft.com/office/drawing/2014/main" id="{03F8EDFA-AA0D-42C9-BC96-68F926E39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104" name="Group 103">
            <a:extLst>
              <a:ext uri="{FF2B5EF4-FFF2-40B4-BE49-F238E27FC236}">
                <a16:creationId xmlns:a16="http://schemas.microsoft.com/office/drawing/2014/main" id="{7B258BEF-D0E1-4B27-9C0F-BB38E096D723}"/>
              </a:ext>
            </a:extLst>
          </p:cNvPr>
          <p:cNvGrpSpPr/>
          <p:nvPr/>
        </p:nvGrpSpPr>
        <p:grpSpPr>
          <a:xfrm flipH="1">
            <a:off x="123728" y="1989178"/>
            <a:ext cx="2074254" cy="406316"/>
            <a:chOff x="786917" y="1089669"/>
            <a:chExt cx="1976292" cy="255789"/>
          </a:xfrm>
        </p:grpSpPr>
        <p:sp>
          <p:nvSpPr>
            <p:cNvPr id="105" name="Rounded Rectangle 60">
              <a:extLst>
                <a:ext uri="{FF2B5EF4-FFF2-40B4-BE49-F238E27FC236}">
                  <a16:creationId xmlns:a16="http://schemas.microsoft.com/office/drawing/2014/main" id="{6BEB09DB-93CD-4D37-ADE4-848692F07E83}"/>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extBox 105">
              <a:extLst>
                <a:ext uri="{FF2B5EF4-FFF2-40B4-BE49-F238E27FC236}">
                  <a16:creationId xmlns:a16="http://schemas.microsoft.com/office/drawing/2014/main" id="{D98CC4FE-04D3-453A-BEF9-58793C7CE078}"/>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107" name="Graphic 106">
              <a:extLst>
                <a:ext uri="{FF2B5EF4-FFF2-40B4-BE49-F238E27FC236}">
                  <a16:creationId xmlns:a16="http://schemas.microsoft.com/office/drawing/2014/main" id="{88305FE2-E198-4E7E-83D2-8A50248F1A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112" name="Group 111">
            <a:extLst>
              <a:ext uri="{FF2B5EF4-FFF2-40B4-BE49-F238E27FC236}">
                <a16:creationId xmlns:a16="http://schemas.microsoft.com/office/drawing/2014/main" id="{C7211441-D98E-43C7-AD48-78D10863AADC}"/>
              </a:ext>
            </a:extLst>
          </p:cNvPr>
          <p:cNvGrpSpPr/>
          <p:nvPr/>
        </p:nvGrpSpPr>
        <p:grpSpPr>
          <a:xfrm flipH="1">
            <a:off x="123708" y="2883556"/>
            <a:ext cx="2074254" cy="565072"/>
            <a:chOff x="786917" y="1089669"/>
            <a:chExt cx="1976292" cy="255789"/>
          </a:xfrm>
        </p:grpSpPr>
        <p:sp>
          <p:nvSpPr>
            <p:cNvPr id="113" name="Rounded Rectangle 60">
              <a:extLst>
                <a:ext uri="{FF2B5EF4-FFF2-40B4-BE49-F238E27FC236}">
                  <a16:creationId xmlns:a16="http://schemas.microsoft.com/office/drawing/2014/main" id="{C11CAC5A-E378-4541-BE3B-C985D1417A1C}"/>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extBox 113">
              <a:extLst>
                <a:ext uri="{FF2B5EF4-FFF2-40B4-BE49-F238E27FC236}">
                  <a16:creationId xmlns:a16="http://schemas.microsoft.com/office/drawing/2014/main" id="{A40F9867-4BE5-418A-BADD-A37A4E048B55}"/>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115" name="Graphic 114">
              <a:extLst>
                <a:ext uri="{FF2B5EF4-FFF2-40B4-BE49-F238E27FC236}">
                  <a16:creationId xmlns:a16="http://schemas.microsoft.com/office/drawing/2014/main" id="{4CA5CF90-2AC2-42BF-9CB3-117BEC3515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120" name="Group 119">
            <a:extLst>
              <a:ext uri="{FF2B5EF4-FFF2-40B4-BE49-F238E27FC236}">
                <a16:creationId xmlns:a16="http://schemas.microsoft.com/office/drawing/2014/main" id="{77C15B05-A422-4467-BDDF-F08CCADD3539}"/>
              </a:ext>
            </a:extLst>
          </p:cNvPr>
          <p:cNvGrpSpPr/>
          <p:nvPr/>
        </p:nvGrpSpPr>
        <p:grpSpPr>
          <a:xfrm flipH="1">
            <a:off x="101336" y="3995594"/>
            <a:ext cx="2074254" cy="565072"/>
            <a:chOff x="786917" y="1089669"/>
            <a:chExt cx="1976292" cy="255789"/>
          </a:xfrm>
        </p:grpSpPr>
        <p:sp>
          <p:nvSpPr>
            <p:cNvPr id="121" name="Rounded Rectangle 60">
              <a:extLst>
                <a:ext uri="{FF2B5EF4-FFF2-40B4-BE49-F238E27FC236}">
                  <a16:creationId xmlns:a16="http://schemas.microsoft.com/office/drawing/2014/main" id="{B8B6B0A7-A3BA-47F7-B4B8-FAFB35357A4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xtBox 121">
              <a:extLst>
                <a:ext uri="{FF2B5EF4-FFF2-40B4-BE49-F238E27FC236}">
                  <a16:creationId xmlns:a16="http://schemas.microsoft.com/office/drawing/2014/main" id="{3007BE34-9BB0-40C5-BC5B-3196B1DC32A0}"/>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23" name="Graphic 122">
              <a:extLst>
                <a:ext uri="{FF2B5EF4-FFF2-40B4-BE49-F238E27FC236}">
                  <a16:creationId xmlns:a16="http://schemas.microsoft.com/office/drawing/2014/main" id="{9A8B2D5C-7D9B-4BD8-89AE-652052FCAB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52" name="Group 51">
            <a:extLst>
              <a:ext uri="{FF2B5EF4-FFF2-40B4-BE49-F238E27FC236}">
                <a16:creationId xmlns:a16="http://schemas.microsoft.com/office/drawing/2014/main" id="{C8E22305-7255-0F4D-8F4D-8850A69FBF23}"/>
              </a:ext>
            </a:extLst>
          </p:cNvPr>
          <p:cNvGrpSpPr/>
          <p:nvPr/>
        </p:nvGrpSpPr>
        <p:grpSpPr>
          <a:xfrm>
            <a:off x="1969858" y="1590687"/>
            <a:ext cx="774714" cy="301928"/>
            <a:chOff x="1720552" y="1089669"/>
            <a:chExt cx="1039950" cy="254334"/>
          </a:xfrm>
        </p:grpSpPr>
        <p:sp>
          <p:nvSpPr>
            <p:cNvPr id="54" name="Rounded Rectangle 40">
              <a:extLst>
                <a:ext uri="{FF2B5EF4-FFF2-40B4-BE49-F238E27FC236}">
                  <a16:creationId xmlns:a16="http://schemas.microsoft.com/office/drawing/2014/main" id="{E1B9ECE6-78B6-0A47-A033-10CE626C31A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B71FC5E3-E02F-0B48-96C3-00242786433A}"/>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56" name="Graphic 55">
              <a:extLst>
                <a:ext uri="{FF2B5EF4-FFF2-40B4-BE49-F238E27FC236}">
                  <a16:creationId xmlns:a16="http://schemas.microsoft.com/office/drawing/2014/main" id="{44BB28D2-50F6-1D45-BD21-D9A3B93327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96602" y="1130473"/>
              <a:ext cx="163900" cy="212720"/>
            </a:xfrm>
            <a:prstGeom prst="rect">
              <a:avLst/>
            </a:prstGeom>
          </p:spPr>
        </p:pic>
      </p:grpSp>
      <p:grpSp>
        <p:nvGrpSpPr>
          <p:cNvPr id="57" name="Group 56">
            <a:extLst>
              <a:ext uri="{FF2B5EF4-FFF2-40B4-BE49-F238E27FC236}">
                <a16:creationId xmlns:a16="http://schemas.microsoft.com/office/drawing/2014/main" id="{89EFA81F-7144-9A4F-9D38-28B89242511C}"/>
              </a:ext>
            </a:extLst>
          </p:cNvPr>
          <p:cNvGrpSpPr/>
          <p:nvPr/>
        </p:nvGrpSpPr>
        <p:grpSpPr>
          <a:xfrm>
            <a:off x="1552646" y="2494735"/>
            <a:ext cx="1171972" cy="301928"/>
            <a:chOff x="1720552" y="1089669"/>
            <a:chExt cx="1039950" cy="254334"/>
          </a:xfrm>
        </p:grpSpPr>
        <p:sp>
          <p:nvSpPr>
            <p:cNvPr id="58" name="Rounded Rectangle 40">
              <a:extLst>
                <a:ext uri="{FF2B5EF4-FFF2-40B4-BE49-F238E27FC236}">
                  <a16:creationId xmlns:a16="http://schemas.microsoft.com/office/drawing/2014/main" id="{01302FE7-6C48-0341-BD7A-6BBBEEE59B4A}"/>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9F94D002-F0BF-6F4E-B3D7-B8E489EFFC19}"/>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60" name="Graphic 59">
              <a:extLst>
                <a:ext uri="{FF2B5EF4-FFF2-40B4-BE49-F238E27FC236}">
                  <a16:creationId xmlns:a16="http://schemas.microsoft.com/office/drawing/2014/main" id="{658B2894-E0F7-5D47-BA23-F6BE43CFEA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2159" y="1202580"/>
              <a:ext cx="108343" cy="140614"/>
            </a:xfrm>
            <a:prstGeom prst="rect">
              <a:avLst/>
            </a:prstGeom>
          </p:spPr>
        </p:pic>
      </p:grpSp>
      <p:grpSp>
        <p:nvGrpSpPr>
          <p:cNvPr id="61" name="Group 60">
            <a:extLst>
              <a:ext uri="{FF2B5EF4-FFF2-40B4-BE49-F238E27FC236}">
                <a16:creationId xmlns:a16="http://schemas.microsoft.com/office/drawing/2014/main" id="{E8742EF5-00FA-EE49-96C1-FC4FF0DBED52}"/>
              </a:ext>
            </a:extLst>
          </p:cNvPr>
          <p:cNvGrpSpPr/>
          <p:nvPr/>
        </p:nvGrpSpPr>
        <p:grpSpPr>
          <a:xfrm>
            <a:off x="1552646" y="3541254"/>
            <a:ext cx="1171972" cy="301928"/>
            <a:chOff x="1720552" y="1089669"/>
            <a:chExt cx="1039950" cy="254334"/>
          </a:xfrm>
        </p:grpSpPr>
        <p:sp>
          <p:nvSpPr>
            <p:cNvPr id="63" name="Rounded Rectangle 40">
              <a:extLst>
                <a:ext uri="{FF2B5EF4-FFF2-40B4-BE49-F238E27FC236}">
                  <a16:creationId xmlns:a16="http://schemas.microsoft.com/office/drawing/2014/main" id="{74BEB911-DFCE-7942-8D25-176192C3B7A6}"/>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0F6E712E-2F82-AB4F-9AA1-BEE382A3D6FA}"/>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65" name="Graphic 64">
              <a:extLst>
                <a:ext uri="{FF2B5EF4-FFF2-40B4-BE49-F238E27FC236}">
                  <a16:creationId xmlns:a16="http://schemas.microsoft.com/office/drawing/2014/main" id="{98BAA686-C689-AA47-BDCA-43DD0F8D0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2159" y="1202580"/>
              <a:ext cx="108343" cy="140614"/>
            </a:xfrm>
            <a:prstGeom prst="rect">
              <a:avLst/>
            </a:prstGeom>
          </p:spPr>
        </p:pic>
      </p:grpSp>
      <p:grpSp>
        <p:nvGrpSpPr>
          <p:cNvPr id="66" name="Group 65">
            <a:extLst>
              <a:ext uri="{FF2B5EF4-FFF2-40B4-BE49-F238E27FC236}">
                <a16:creationId xmlns:a16="http://schemas.microsoft.com/office/drawing/2014/main" id="{464FF639-5A7A-2647-A3E4-61411964B0C6}"/>
              </a:ext>
            </a:extLst>
          </p:cNvPr>
          <p:cNvGrpSpPr/>
          <p:nvPr/>
        </p:nvGrpSpPr>
        <p:grpSpPr>
          <a:xfrm>
            <a:off x="1122301" y="698646"/>
            <a:ext cx="1615977" cy="301928"/>
            <a:chOff x="1720552" y="1089669"/>
            <a:chExt cx="1034213" cy="254334"/>
          </a:xfrm>
        </p:grpSpPr>
        <p:sp>
          <p:nvSpPr>
            <p:cNvPr id="73" name="Rounded Rectangle 40">
              <a:extLst>
                <a:ext uri="{FF2B5EF4-FFF2-40B4-BE49-F238E27FC236}">
                  <a16:creationId xmlns:a16="http://schemas.microsoft.com/office/drawing/2014/main" id="{90FB7CF1-564F-AF40-9712-D207472E6C0B}"/>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DAEE2158-F15B-A94A-9F3F-933110FEB4DC}"/>
                </a:ext>
              </a:extLst>
            </p:cNvPr>
            <p:cNvSpPr txBox="1"/>
            <p:nvPr/>
          </p:nvSpPr>
          <p:spPr>
            <a:xfrm>
              <a:off x="1720553" y="1115413"/>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75" name="Graphic 74">
              <a:extLst>
                <a:ext uri="{FF2B5EF4-FFF2-40B4-BE49-F238E27FC236}">
                  <a16:creationId xmlns:a16="http://schemas.microsoft.com/office/drawing/2014/main" id="{22BB3F43-A82F-F040-9304-51B9D6A055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4114" y="1256925"/>
              <a:ext cx="60651" cy="78717"/>
            </a:xfrm>
            <a:prstGeom prst="rect">
              <a:avLst/>
            </a:prstGeom>
          </p:spPr>
        </p:pic>
      </p:grpSp>
      <p:grpSp>
        <p:nvGrpSpPr>
          <p:cNvPr id="76" name="Group 75">
            <a:extLst>
              <a:ext uri="{FF2B5EF4-FFF2-40B4-BE49-F238E27FC236}">
                <a16:creationId xmlns:a16="http://schemas.microsoft.com/office/drawing/2014/main" id="{DA8D1113-DAEA-1441-984C-590CE8564AA8}"/>
              </a:ext>
            </a:extLst>
          </p:cNvPr>
          <p:cNvGrpSpPr/>
          <p:nvPr/>
        </p:nvGrpSpPr>
        <p:grpSpPr>
          <a:xfrm>
            <a:off x="0" y="4820404"/>
            <a:ext cx="2838090" cy="1732303"/>
            <a:chOff x="-8" y="4818617"/>
            <a:chExt cx="2838090" cy="1732303"/>
          </a:xfrm>
        </p:grpSpPr>
        <p:pic>
          <p:nvPicPr>
            <p:cNvPr id="80" name="Picture 79" descr="Graphical user interface, text, application, chat or text message&#10;&#10;Description automatically generated">
              <a:extLst>
                <a:ext uri="{FF2B5EF4-FFF2-40B4-BE49-F238E27FC236}">
                  <a16:creationId xmlns:a16="http://schemas.microsoft.com/office/drawing/2014/main" id="{A905D031-D80B-9642-A124-DF86CB67ADA8}"/>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83" name="Straight Connector 82">
              <a:extLst>
                <a:ext uri="{FF2B5EF4-FFF2-40B4-BE49-F238E27FC236}">
                  <a16:creationId xmlns:a16="http://schemas.microsoft.com/office/drawing/2014/main" id="{44F1DF36-E08F-524A-9BED-2D24B5A21D47}"/>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3431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92108F8F-9977-4F64-B3C4-C0CE6A7666F9}"/>
              </a:ext>
            </a:extLst>
          </p:cNvPr>
          <p:cNvGrpSpPr/>
          <p:nvPr/>
        </p:nvGrpSpPr>
        <p:grpSpPr>
          <a:xfrm flipH="1">
            <a:off x="142101" y="-87753"/>
            <a:ext cx="2074254" cy="694491"/>
            <a:chOff x="786917" y="1089669"/>
            <a:chExt cx="1976292" cy="255789"/>
          </a:xfrm>
        </p:grpSpPr>
        <p:sp>
          <p:nvSpPr>
            <p:cNvPr id="69" name="Rounded Rectangle 60">
              <a:extLst>
                <a:ext uri="{FF2B5EF4-FFF2-40B4-BE49-F238E27FC236}">
                  <a16:creationId xmlns:a16="http://schemas.microsoft.com/office/drawing/2014/main" id="{8C6BB2F9-136E-4373-98C4-8F276B6BA243}"/>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540E2F5E-2100-4656-81B1-ECBAE2A7F9A1}"/>
                </a:ext>
              </a:extLst>
            </p:cNvPr>
            <p:cNvSpPr txBox="1"/>
            <p:nvPr/>
          </p:nvSpPr>
          <p:spPr>
            <a:xfrm>
              <a:off x="786917" y="1100310"/>
              <a:ext cx="1897201" cy="23805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You remembered my name! How flattering! Check out Michael’s stat line for the </a:t>
              </a:r>
              <a:r>
                <a:rPr lang="en-US" sz="900" dirty="0" err="1">
                  <a:solidFill>
                    <a:schemeClr val="tx2"/>
                  </a:solidFill>
                  <a:latin typeface="Segoe UI Semilight" panose="020B0402040204020203" pitchFamily="34" charset="0"/>
                  <a:cs typeface="Segoe UI Semilight" panose="020B0402040204020203" pitchFamily="34" charset="0"/>
                </a:rPr>
                <a:t>Bball</a:t>
              </a:r>
              <a:r>
                <a:rPr lang="en-US" sz="900" dirty="0">
                  <a:solidFill>
                    <a:schemeClr val="tx2"/>
                  </a:solidFill>
                  <a:latin typeface="Segoe UI Semilight" panose="020B0402040204020203" pitchFamily="34" charset="0"/>
                  <a:cs typeface="Segoe UI Semilight" panose="020B0402040204020203" pitchFamily="34" charset="0"/>
                </a:rPr>
                <a:t> Bot; he did a bit of everything!</a:t>
              </a:r>
            </a:p>
          </p:txBody>
        </p:sp>
        <p:pic>
          <p:nvPicPr>
            <p:cNvPr id="71" name="Graphic 70">
              <a:extLst>
                <a:ext uri="{FF2B5EF4-FFF2-40B4-BE49-F238E27FC236}">
                  <a16:creationId xmlns:a16="http://schemas.microsoft.com/office/drawing/2014/main" id="{A98762F7-8B59-4D51-BE34-4A3976234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5"/>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6"/>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2342693"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(3 of 3)</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…bots to see how they work?</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2675895" cy="2949012"/>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F09865F0-9408-4D83-84C0-8E30E4BAE10A}"/>
              </a:ext>
            </a:extLst>
          </p:cNvPr>
          <p:cNvPicPr>
            <a:picLocks noChangeAspect="1"/>
          </p:cNvPicPr>
          <p:nvPr/>
        </p:nvPicPr>
        <p:blipFill>
          <a:blip r:embed="rId7"/>
          <a:stretch>
            <a:fillRect/>
          </a:stretch>
        </p:blipFill>
        <p:spPr>
          <a:xfrm>
            <a:off x="6970147" y="1595142"/>
            <a:ext cx="2002968" cy="3973481"/>
          </a:xfrm>
          <a:prstGeom prst="rect">
            <a:avLst/>
          </a:prstGeom>
        </p:spPr>
      </p:pic>
      <p:pic>
        <p:nvPicPr>
          <p:cNvPr id="6" name="Picture 5" descr="Graphical user interface, text, application, chat or text message, Teams&#10;&#10;Description automatically generated">
            <a:extLst>
              <a:ext uri="{FF2B5EF4-FFF2-40B4-BE49-F238E27FC236}">
                <a16:creationId xmlns:a16="http://schemas.microsoft.com/office/drawing/2014/main" id="{60E40E66-97BF-4B6F-B7F2-3E17E7029C2B}"/>
              </a:ext>
            </a:extLst>
          </p:cNvPr>
          <p:cNvPicPr>
            <a:picLocks noChangeAspect="1"/>
          </p:cNvPicPr>
          <p:nvPr/>
        </p:nvPicPr>
        <p:blipFill>
          <a:blip r:embed="rId8"/>
          <a:stretch>
            <a:fillRect/>
          </a:stretch>
        </p:blipFill>
        <p:spPr>
          <a:xfrm>
            <a:off x="9238903" y="1068909"/>
            <a:ext cx="1858751" cy="5193318"/>
          </a:xfrm>
          <a:prstGeom prst="rect">
            <a:avLst/>
          </a:prstGeom>
        </p:spPr>
      </p:pic>
      <p:sp>
        <p:nvSpPr>
          <p:cNvPr id="67" name="TextBox 66">
            <a:extLst>
              <a:ext uri="{FF2B5EF4-FFF2-40B4-BE49-F238E27FC236}">
                <a16:creationId xmlns:a16="http://schemas.microsoft.com/office/drawing/2014/main" id="{BB5D924A-7BD2-4466-9E17-E86DE9B123F0}"/>
              </a:ext>
            </a:extLst>
          </p:cNvPr>
          <p:cNvSpPr txBox="1"/>
          <p:nvPr/>
        </p:nvSpPr>
        <p:spPr>
          <a:xfrm>
            <a:off x="3721423" y="1662107"/>
            <a:ext cx="2999009" cy="1719894"/>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Leveraging weather bot and image function for travel feature</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Monkey Pets interaction with another user via Kik chat session</a:t>
            </a:r>
          </a:p>
        </p:txBody>
      </p:sp>
      <p:grpSp>
        <p:nvGrpSpPr>
          <p:cNvPr id="81" name="Group 80">
            <a:extLst>
              <a:ext uri="{FF2B5EF4-FFF2-40B4-BE49-F238E27FC236}">
                <a16:creationId xmlns:a16="http://schemas.microsoft.com/office/drawing/2014/main" id="{EB9D35C7-EF90-4ECA-A0AC-C0AD567057BC}"/>
              </a:ext>
            </a:extLst>
          </p:cNvPr>
          <p:cNvGrpSpPr/>
          <p:nvPr/>
        </p:nvGrpSpPr>
        <p:grpSpPr>
          <a:xfrm flipH="1">
            <a:off x="189995" y="1094800"/>
            <a:ext cx="2074254" cy="406316"/>
            <a:chOff x="786917" y="1089669"/>
            <a:chExt cx="1976292" cy="255789"/>
          </a:xfrm>
        </p:grpSpPr>
        <p:sp>
          <p:nvSpPr>
            <p:cNvPr id="82" name="Rounded Rectangle 60">
              <a:extLst>
                <a:ext uri="{FF2B5EF4-FFF2-40B4-BE49-F238E27FC236}">
                  <a16:creationId xmlns:a16="http://schemas.microsoft.com/office/drawing/2014/main" id="{31B3D059-CDCE-4D56-A0AA-E7F502D7CC0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88A1F4DB-75BD-4DDB-A753-A1A42BE75A4A}"/>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100" name="Graphic 99">
              <a:extLst>
                <a:ext uri="{FF2B5EF4-FFF2-40B4-BE49-F238E27FC236}">
                  <a16:creationId xmlns:a16="http://schemas.microsoft.com/office/drawing/2014/main" id="{379A1BD6-18C7-4E81-BEA9-A1DC6024F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105" name="Group 104">
            <a:extLst>
              <a:ext uri="{FF2B5EF4-FFF2-40B4-BE49-F238E27FC236}">
                <a16:creationId xmlns:a16="http://schemas.microsoft.com/office/drawing/2014/main" id="{ADEA792A-6199-4CC7-8D3A-081BA33940DE}"/>
              </a:ext>
            </a:extLst>
          </p:cNvPr>
          <p:cNvGrpSpPr/>
          <p:nvPr/>
        </p:nvGrpSpPr>
        <p:grpSpPr>
          <a:xfrm flipH="1">
            <a:off x="123728" y="1989178"/>
            <a:ext cx="2074254" cy="406316"/>
            <a:chOff x="786917" y="1089669"/>
            <a:chExt cx="1976292" cy="255789"/>
          </a:xfrm>
        </p:grpSpPr>
        <p:sp>
          <p:nvSpPr>
            <p:cNvPr id="106" name="Rounded Rectangle 60">
              <a:extLst>
                <a:ext uri="{FF2B5EF4-FFF2-40B4-BE49-F238E27FC236}">
                  <a16:creationId xmlns:a16="http://schemas.microsoft.com/office/drawing/2014/main" id="{303A7223-F4E4-41C5-816A-4AB929A7DD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B958D0CD-C7CD-4C36-A14D-A74152FD23A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108" name="Graphic 107">
              <a:extLst>
                <a:ext uri="{FF2B5EF4-FFF2-40B4-BE49-F238E27FC236}">
                  <a16:creationId xmlns:a16="http://schemas.microsoft.com/office/drawing/2014/main" id="{BF3EA0C5-7F2D-4AB6-8631-257857A35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113" name="Group 112">
            <a:extLst>
              <a:ext uri="{FF2B5EF4-FFF2-40B4-BE49-F238E27FC236}">
                <a16:creationId xmlns:a16="http://schemas.microsoft.com/office/drawing/2014/main" id="{C93C44B0-91F1-4285-8166-2C75349B0EDF}"/>
              </a:ext>
            </a:extLst>
          </p:cNvPr>
          <p:cNvGrpSpPr/>
          <p:nvPr/>
        </p:nvGrpSpPr>
        <p:grpSpPr>
          <a:xfrm flipH="1">
            <a:off x="123708" y="2883556"/>
            <a:ext cx="2074254" cy="565072"/>
            <a:chOff x="786917" y="1089669"/>
            <a:chExt cx="1976292" cy="255789"/>
          </a:xfrm>
        </p:grpSpPr>
        <p:sp>
          <p:nvSpPr>
            <p:cNvPr id="114" name="Rounded Rectangle 60">
              <a:extLst>
                <a:ext uri="{FF2B5EF4-FFF2-40B4-BE49-F238E27FC236}">
                  <a16:creationId xmlns:a16="http://schemas.microsoft.com/office/drawing/2014/main" id="{B50F205E-BF25-4314-BB70-FA8F99DC7273}"/>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4ED00B78-06E7-44B1-9F8F-73FD667D086D}"/>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116" name="Graphic 115">
              <a:extLst>
                <a:ext uri="{FF2B5EF4-FFF2-40B4-BE49-F238E27FC236}">
                  <a16:creationId xmlns:a16="http://schemas.microsoft.com/office/drawing/2014/main" id="{7451CCBB-7315-462E-B5FC-836A05B94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121" name="Group 120">
            <a:extLst>
              <a:ext uri="{FF2B5EF4-FFF2-40B4-BE49-F238E27FC236}">
                <a16:creationId xmlns:a16="http://schemas.microsoft.com/office/drawing/2014/main" id="{669AC025-BEF8-4301-9D47-89C7BF4B3624}"/>
              </a:ext>
            </a:extLst>
          </p:cNvPr>
          <p:cNvGrpSpPr/>
          <p:nvPr/>
        </p:nvGrpSpPr>
        <p:grpSpPr>
          <a:xfrm flipH="1">
            <a:off x="101336" y="3995594"/>
            <a:ext cx="2074254" cy="565072"/>
            <a:chOff x="786917" y="1089669"/>
            <a:chExt cx="1976292" cy="255789"/>
          </a:xfrm>
        </p:grpSpPr>
        <p:sp>
          <p:nvSpPr>
            <p:cNvPr id="122" name="Rounded Rectangle 60">
              <a:extLst>
                <a:ext uri="{FF2B5EF4-FFF2-40B4-BE49-F238E27FC236}">
                  <a16:creationId xmlns:a16="http://schemas.microsoft.com/office/drawing/2014/main" id="{EE9E8FE6-5FE6-4ED6-B592-18E29169853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044EDC5C-222B-4899-ABB1-9CCC8731D82E}"/>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24" name="Graphic 123">
              <a:extLst>
                <a:ext uri="{FF2B5EF4-FFF2-40B4-BE49-F238E27FC236}">
                  <a16:creationId xmlns:a16="http://schemas.microsoft.com/office/drawing/2014/main" id="{9E60248F-01A6-49B0-BC21-62A8BEE93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F9A0097D-573F-3A44-BE79-16D2DE04EB2A}"/>
              </a:ext>
            </a:extLst>
          </p:cNvPr>
          <p:cNvGrpSpPr/>
          <p:nvPr/>
        </p:nvGrpSpPr>
        <p:grpSpPr>
          <a:xfrm>
            <a:off x="1969858" y="1590687"/>
            <a:ext cx="774714" cy="301928"/>
            <a:chOff x="1720552" y="1089669"/>
            <a:chExt cx="1039950" cy="254334"/>
          </a:xfrm>
        </p:grpSpPr>
        <p:sp>
          <p:nvSpPr>
            <p:cNvPr id="56" name="Rounded Rectangle 40">
              <a:extLst>
                <a:ext uri="{FF2B5EF4-FFF2-40B4-BE49-F238E27FC236}">
                  <a16:creationId xmlns:a16="http://schemas.microsoft.com/office/drawing/2014/main" id="{80C2A2DB-048F-1740-831F-AE1F42387910}"/>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1847FB68-AC39-BB42-A2A4-12AC11208766}"/>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58" name="Graphic 57">
              <a:extLst>
                <a:ext uri="{FF2B5EF4-FFF2-40B4-BE49-F238E27FC236}">
                  <a16:creationId xmlns:a16="http://schemas.microsoft.com/office/drawing/2014/main" id="{024871DD-1A5F-8B41-9AAA-13157861C1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96602" y="1130473"/>
              <a:ext cx="163900" cy="212720"/>
            </a:xfrm>
            <a:prstGeom prst="rect">
              <a:avLst/>
            </a:prstGeom>
          </p:spPr>
        </p:pic>
      </p:grpSp>
      <p:grpSp>
        <p:nvGrpSpPr>
          <p:cNvPr id="59" name="Group 58">
            <a:extLst>
              <a:ext uri="{FF2B5EF4-FFF2-40B4-BE49-F238E27FC236}">
                <a16:creationId xmlns:a16="http://schemas.microsoft.com/office/drawing/2014/main" id="{C7B4583F-C10D-8D4A-A922-E8D29D493EF5}"/>
              </a:ext>
            </a:extLst>
          </p:cNvPr>
          <p:cNvGrpSpPr/>
          <p:nvPr/>
        </p:nvGrpSpPr>
        <p:grpSpPr>
          <a:xfrm>
            <a:off x="1552646" y="2494735"/>
            <a:ext cx="1171972" cy="301928"/>
            <a:chOff x="1720552" y="1089669"/>
            <a:chExt cx="1039950" cy="254334"/>
          </a:xfrm>
        </p:grpSpPr>
        <p:sp>
          <p:nvSpPr>
            <p:cNvPr id="60" name="Rounded Rectangle 40">
              <a:extLst>
                <a:ext uri="{FF2B5EF4-FFF2-40B4-BE49-F238E27FC236}">
                  <a16:creationId xmlns:a16="http://schemas.microsoft.com/office/drawing/2014/main" id="{EB943F6E-4348-D746-81B3-C013F4195FEB}"/>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2DCFD0C8-DFAE-2C47-8BF1-B0CAD63083E0}"/>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63" name="Graphic 62">
              <a:extLst>
                <a:ext uri="{FF2B5EF4-FFF2-40B4-BE49-F238E27FC236}">
                  <a16:creationId xmlns:a16="http://schemas.microsoft.com/office/drawing/2014/main" id="{15D910CB-96B0-7B42-B068-C799DAD566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2159" y="1202580"/>
              <a:ext cx="108343" cy="140614"/>
            </a:xfrm>
            <a:prstGeom prst="rect">
              <a:avLst/>
            </a:prstGeom>
          </p:spPr>
        </p:pic>
      </p:grpSp>
      <p:grpSp>
        <p:nvGrpSpPr>
          <p:cNvPr id="64" name="Group 63">
            <a:extLst>
              <a:ext uri="{FF2B5EF4-FFF2-40B4-BE49-F238E27FC236}">
                <a16:creationId xmlns:a16="http://schemas.microsoft.com/office/drawing/2014/main" id="{D8CFACFB-9A8C-984A-BA96-B3CF651AD715}"/>
              </a:ext>
            </a:extLst>
          </p:cNvPr>
          <p:cNvGrpSpPr/>
          <p:nvPr/>
        </p:nvGrpSpPr>
        <p:grpSpPr>
          <a:xfrm>
            <a:off x="1552646" y="3541254"/>
            <a:ext cx="1171972" cy="301928"/>
            <a:chOff x="1720552" y="1089669"/>
            <a:chExt cx="1039950" cy="254334"/>
          </a:xfrm>
        </p:grpSpPr>
        <p:sp>
          <p:nvSpPr>
            <p:cNvPr id="65" name="Rounded Rectangle 40">
              <a:extLst>
                <a:ext uri="{FF2B5EF4-FFF2-40B4-BE49-F238E27FC236}">
                  <a16:creationId xmlns:a16="http://schemas.microsoft.com/office/drawing/2014/main" id="{42577567-80B7-0E46-9A35-932DC3FCCD6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F99B5C68-8F95-5448-8AD5-E024A3A73F26}"/>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73" name="Graphic 72">
              <a:extLst>
                <a:ext uri="{FF2B5EF4-FFF2-40B4-BE49-F238E27FC236}">
                  <a16:creationId xmlns:a16="http://schemas.microsoft.com/office/drawing/2014/main" id="{8F95B317-FFC8-A649-8244-5F57A9414F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2159" y="1202580"/>
              <a:ext cx="108343" cy="140614"/>
            </a:xfrm>
            <a:prstGeom prst="rect">
              <a:avLst/>
            </a:prstGeom>
          </p:spPr>
        </p:pic>
      </p:grpSp>
      <p:grpSp>
        <p:nvGrpSpPr>
          <p:cNvPr id="74" name="Group 73">
            <a:extLst>
              <a:ext uri="{FF2B5EF4-FFF2-40B4-BE49-F238E27FC236}">
                <a16:creationId xmlns:a16="http://schemas.microsoft.com/office/drawing/2014/main" id="{DCB873CA-A96C-124A-B392-13F400563642}"/>
              </a:ext>
            </a:extLst>
          </p:cNvPr>
          <p:cNvGrpSpPr/>
          <p:nvPr/>
        </p:nvGrpSpPr>
        <p:grpSpPr>
          <a:xfrm>
            <a:off x="1122301" y="697010"/>
            <a:ext cx="1615977" cy="301928"/>
            <a:chOff x="1720552" y="1089669"/>
            <a:chExt cx="1034213" cy="254334"/>
          </a:xfrm>
        </p:grpSpPr>
        <p:sp>
          <p:nvSpPr>
            <p:cNvPr id="75" name="Rounded Rectangle 40">
              <a:extLst>
                <a:ext uri="{FF2B5EF4-FFF2-40B4-BE49-F238E27FC236}">
                  <a16:creationId xmlns:a16="http://schemas.microsoft.com/office/drawing/2014/main" id="{FB9C22A6-C412-8D40-86B2-FB22D72921C3}"/>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58B9C883-F310-1D46-B1D9-18AC027E3E73}"/>
                </a:ext>
              </a:extLst>
            </p:cNvPr>
            <p:cNvSpPr txBox="1"/>
            <p:nvPr/>
          </p:nvSpPr>
          <p:spPr>
            <a:xfrm>
              <a:off x="1720553" y="1115413"/>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83" name="Graphic 82">
              <a:extLst>
                <a:ext uri="{FF2B5EF4-FFF2-40B4-BE49-F238E27FC236}">
                  <a16:creationId xmlns:a16="http://schemas.microsoft.com/office/drawing/2014/main" id="{CF1B178D-C2C5-F04C-B4B6-9AEA33421E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4114" y="1256925"/>
              <a:ext cx="60651" cy="78717"/>
            </a:xfrm>
            <a:prstGeom prst="rect">
              <a:avLst/>
            </a:prstGeom>
          </p:spPr>
        </p:pic>
      </p:grpSp>
      <p:grpSp>
        <p:nvGrpSpPr>
          <p:cNvPr id="84" name="Group 83">
            <a:extLst>
              <a:ext uri="{FF2B5EF4-FFF2-40B4-BE49-F238E27FC236}">
                <a16:creationId xmlns:a16="http://schemas.microsoft.com/office/drawing/2014/main" id="{432A11A5-7B7D-174A-BC8B-19C943B69BB6}"/>
              </a:ext>
            </a:extLst>
          </p:cNvPr>
          <p:cNvGrpSpPr/>
          <p:nvPr/>
        </p:nvGrpSpPr>
        <p:grpSpPr>
          <a:xfrm>
            <a:off x="0" y="4820404"/>
            <a:ext cx="2838090" cy="1732303"/>
            <a:chOff x="-8" y="4818617"/>
            <a:chExt cx="2838090" cy="1732303"/>
          </a:xfrm>
        </p:grpSpPr>
        <p:pic>
          <p:nvPicPr>
            <p:cNvPr id="85" name="Picture 84" descr="Graphical user interface, text, application, chat or text message&#10;&#10;Description automatically generated">
              <a:extLst>
                <a:ext uri="{FF2B5EF4-FFF2-40B4-BE49-F238E27FC236}">
                  <a16:creationId xmlns:a16="http://schemas.microsoft.com/office/drawing/2014/main" id="{C806B77A-FCC6-A249-8D48-953A1BB2BBFF}"/>
                </a:ext>
              </a:extLst>
            </p:cNvPr>
            <p:cNvPicPr>
              <a:picLocks noChangeAspect="1"/>
            </p:cNvPicPr>
            <p:nvPr/>
          </p:nvPicPr>
          <p:blipFill rotWithShape="1">
            <a:blip r:embed="rId11">
              <a:alphaModFix amt="85000"/>
            </a:blip>
            <a:srcRect t="15087" b="-1"/>
            <a:stretch/>
          </p:blipFill>
          <p:spPr>
            <a:xfrm>
              <a:off x="0" y="4822210"/>
              <a:ext cx="2838075" cy="1728710"/>
            </a:xfrm>
            <a:prstGeom prst="rect">
              <a:avLst/>
            </a:prstGeom>
          </p:spPr>
        </p:pic>
        <p:cxnSp>
          <p:nvCxnSpPr>
            <p:cNvPr id="86" name="Straight Connector 85">
              <a:extLst>
                <a:ext uri="{FF2B5EF4-FFF2-40B4-BE49-F238E27FC236}">
                  <a16:creationId xmlns:a16="http://schemas.microsoft.com/office/drawing/2014/main" id="{5DDEEB36-D58A-0D4C-89AF-39BA8E1B7757}"/>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1899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7D431DD-AA10-B946-AF93-258F037C1303}"/>
              </a:ext>
            </a:extLst>
          </p:cNvPr>
          <p:cNvGrpSpPr/>
          <p:nvPr/>
        </p:nvGrpSpPr>
        <p:grpSpPr>
          <a:xfrm>
            <a:off x="1969858" y="1285886"/>
            <a:ext cx="774714" cy="301928"/>
            <a:chOff x="1720552" y="1089669"/>
            <a:chExt cx="1039950" cy="254334"/>
          </a:xfrm>
        </p:grpSpPr>
        <p:sp>
          <p:nvSpPr>
            <p:cNvPr id="60" name="Rounded Rectangle 40">
              <a:extLst>
                <a:ext uri="{FF2B5EF4-FFF2-40B4-BE49-F238E27FC236}">
                  <a16:creationId xmlns:a16="http://schemas.microsoft.com/office/drawing/2014/main" id="{EE04208A-CEB8-7843-AD59-1FFD81DC31D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3769EF18-AE10-5F48-BF82-9F9CDC8BD6FC}"/>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63" name="Graphic 62">
              <a:extLst>
                <a:ext uri="{FF2B5EF4-FFF2-40B4-BE49-F238E27FC236}">
                  <a16:creationId xmlns:a16="http://schemas.microsoft.com/office/drawing/2014/main" id="{2E7EF840-74BC-9C49-B1F7-F7F4D010DA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64" name="Group 63">
            <a:extLst>
              <a:ext uri="{FF2B5EF4-FFF2-40B4-BE49-F238E27FC236}">
                <a16:creationId xmlns:a16="http://schemas.microsoft.com/office/drawing/2014/main" id="{F44DB462-4749-F944-A2E2-31F19279A7C9}"/>
              </a:ext>
            </a:extLst>
          </p:cNvPr>
          <p:cNvGrpSpPr/>
          <p:nvPr/>
        </p:nvGrpSpPr>
        <p:grpSpPr>
          <a:xfrm>
            <a:off x="1552646" y="2189934"/>
            <a:ext cx="1171972" cy="301928"/>
            <a:chOff x="1720552" y="1089669"/>
            <a:chExt cx="1039950" cy="254334"/>
          </a:xfrm>
        </p:grpSpPr>
        <p:sp>
          <p:nvSpPr>
            <p:cNvPr id="65" name="Rounded Rectangle 40">
              <a:extLst>
                <a:ext uri="{FF2B5EF4-FFF2-40B4-BE49-F238E27FC236}">
                  <a16:creationId xmlns:a16="http://schemas.microsoft.com/office/drawing/2014/main" id="{CBEEBC23-E90E-684A-9AF3-50B30C7A33C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C1462B55-D34A-F446-BDB0-43887D577D87}"/>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68" name="Graphic 67">
              <a:extLst>
                <a:ext uri="{FF2B5EF4-FFF2-40B4-BE49-F238E27FC236}">
                  <a16:creationId xmlns:a16="http://schemas.microsoft.com/office/drawing/2014/main" id="{22750518-6B35-FB45-B62C-DECF126DBD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69" name="Group 68">
            <a:extLst>
              <a:ext uri="{FF2B5EF4-FFF2-40B4-BE49-F238E27FC236}">
                <a16:creationId xmlns:a16="http://schemas.microsoft.com/office/drawing/2014/main" id="{75AC5B5D-73B1-8B4C-89EF-FCA795D56D4C}"/>
              </a:ext>
            </a:extLst>
          </p:cNvPr>
          <p:cNvGrpSpPr/>
          <p:nvPr/>
        </p:nvGrpSpPr>
        <p:grpSpPr>
          <a:xfrm>
            <a:off x="1552646" y="3236453"/>
            <a:ext cx="1171972" cy="301928"/>
            <a:chOff x="1720552" y="1089669"/>
            <a:chExt cx="1039950" cy="254334"/>
          </a:xfrm>
        </p:grpSpPr>
        <p:sp>
          <p:nvSpPr>
            <p:cNvPr id="70" name="Rounded Rectangle 40">
              <a:extLst>
                <a:ext uri="{FF2B5EF4-FFF2-40B4-BE49-F238E27FC236}">
                  <a16:creationId xmlns:a16="http://schemas.microsoft.com/office/drawing/2014/main" id="{E6651B48-38E5-0241-B2C5-63B8E07A101D}"/>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D3653E24-301A-AE42-9069-01C6D87D08CD}"/>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73" name="Graphic 72">
              <a:extLst>
                <a:ext uri="{FF2B5EF4-FFF2-40B4-BE49-F238E27FC236}">
                  <a16:creationId xmlns:a16="http://schemas.microsoft.com/office/drawing/2014/main" id="{C864ACF4-4E7E-7F4D-9B8F-4DFE5B62E4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72" name="Group 71">
            <a:extLst>
              <a:ext uri="{FF2B5EF4-FFF2-40B4-BE49-F238E27FC236}">
                <a16:creationId xmlns:a16="http://schemas.microsoft.com/office/drawing/2014/main" id="{ACCA9892-F638-4D2C-ACCF-0CADA0E11A02}"/>
              </a:ext>
            </a:extLst>
          </p:cNvPr>
          <p:cNvGrpSpPr/>
          <p:nvPr/>
        </p:nvGrpSpPr>
        <p:grpSpPr>
          <a:xfrm>
            <a:off x="1122301" y="307927"/>
            <a:ext cx="1615977" cy="301928"/>
            <a:chOff x="1720552" y="1089669"/>
            <a:chExt cx="1034213" cy="254334"/>
          </a:xfrm>
        </p:grpSpPr>
        <p:sp>
          <p:nvSpPr>
            <p:cNvPr id="77" name="Rounded Rectangle 40">
              <a:extLst>
                <a:ext uri="{FF2B5EF4-FFF2-40B4-BE49-F238E27FC236}">
                  <a16:creationId xmlns:a16="http://schemas.microsoft.com/office/drawing/2014/main" id="{A8F1F463-7F4F-4D4D-B147-A74E244AF445}"/>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187E3241-44B1-4A0C-A740-8F2C73A70E9D}"/>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the next example</a:t>
              </a:r>
            </a:p>
          </p:txBody>
        </p:sp>
        <p:pic>
          <p:nvPicPr>
            <p:cNvPr id="79" name="Graphic 78">
              <a:extLst>
                <a:ext uri="{FF2B5EF4-FFF2-40B4-BE49-F238E27FC236}">
                  <a16:creationId xmlns:a16="http://schemas.microsoft.com/office/drawing/2014/main" id="{827216DF-A8E6-45DD-9D1C-44D17782A8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4114" y="1256925"/>
              <a:ext cx="60651" cy="78717"/>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92149" y="482736"/>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2342693"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(3 of 3)</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2675895" cy="2949012"/>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F09865F0-9408-4D83-84C0-8E30E4BAE10A}"/>
              </a:ext>
            </a:extLst>
          </p:cNvPr>
          <p:cNvPicPr>
            <a:picLocks noChangeAspect="1"/>
          </p:cNvPicPr>
          <p:nvPr/>
        </p:nvPicPr>
        <p:blipFill>
          <a:blip r:embed="rId9"/>
          <a:stretch>
            <a:fillRect/>
          </a:stretch>
        </p:blipFill>
        <p:spPr>
          <a:xfrm>
            <a:off x="6970147" y="1595142"/>
            <a:ext cx="2002968" cy="3973481"/>
          </a:xfrm>
          <a:prstGeom prst="rect">
            <a:avLst/>
          </a:prstGeom>
        </p:spPr>
      </p:pic>
      <p:pic>
        <p:nvPicPr>
          <p:cNvPr id="6" name="Picture 5" descr="Graphical user interface, text, application, chat or text message, Teams&#10;&#10;Description automatically generated">
            <a:extLst>
              <a:ext uri="{FF2B5EF4-FFF2-40B4-BE49-F238E27FC236}">
                <a16:creationId xmlns:a16="http://schemas.microsoft.com/office/drawing/2014/main" id="{60E40E66-97BF-4B6F-B7F2-3E17E7029C2B}"/>
              </a:ext>
            </a:extLst>
          </p:cNvPr>
          <p:cNvPicPr>
            <a:picLocks noChangeAspect="1"/>
          </p:cNvPicPr>
          <p:nvPr/>
        </p:nvPicPr>
        <p:blipFill>
          <a:blip r:embed="rId10"/>
          <a:stretch>
            <a:fillRect/>
          </a:stretch>
        </p:blipFill>
        <p:spPr>
          <a:xfrm>
            <a:off x="9238903" y="1068909"/>
            <a:ext cx="1858751" cy="5193318"/>
          </a:xfrm>
          <a:prstGeom prst="rect">
            <a:avLst/>
          </a:prstGeom>
        </p:spPr>
      </p:pic>
      <p:sp>
        <p:nvSpPr>
          <p:cNvPr id="67" name="TextBox 66">
            <a:extLst>
              <a:ext uri="{FF2B5EF4-FFF2-40B4-BE49-F238E27FC236}">
                <a16:creationId xmlns:a16="http://schemas.microsoft.com/office/drawing/2014/main" id="{BB5D924A-7BD2-4466-9E17-E86DE9B123F0}"/>
              </a:ext>
            </a:extLst>
          </p:cNvPr>
          <p:cNvSpPr txBox="1"/>
          <p:nvPr/>
        </p:nvSpPr>
        <p:spPr>
          <a:xfrm>
            <a:off x="3721423" y="1662107"/>
            <a:ext cx="2999009" cy="1719894"/>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Leveraging weather bot and image function for travel feature</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Monkey Pets interaction with another user via Kik chat session</a:t>
            </a:r>
          </a:p>
        </p:txBody>
      </p:sp>
      <p:grpSp>
        <p:nvGrpSpPr>
          <p:cNvPr id="81" name="Group 80">
            <a:extLst>
              <a:ext uri="{FF2B5EF4-FFF2-40B4-BE49-F238E27FC236}">
                <a16:creationId xmlns:a16="http://schemas.microsoft.com/office/drawing/2014/main" id="{EB9D35C7-EF90-4ECA-A0AC-C0AD567057BC}"/>
              </a:ext>
            </a:extLst>
          </p:cNvPr>
          <p:cNvGrpSpPr/>
          <p:nvPr/>
        </p:nvGrpSpPr>
        <p:grpSpPr>
          <a:xfrm flipH="1">
            <a:off x="189995" y="717247"/>
            <a:ext cx="2074254" cy="406316"/>
            <a:chOff x="786917" y="1089669"/>
            <a:chExt cx="1976292" cy="255789"/>
          </a:xfrm>
        </p:grpSpPr>
        <p:sp>
          <p:nvSpPr>
            <p:cNvPr id="82" name="Rounded Rectangle 60">
              <a:extLst>
                <a:ext uri="{FF2B5EF4-FFF2-40B4-BE49-F238E27FC236}">
                  <a16:creationId xmlns:a16="http://schemas.microsoft.com/office/drawing/2014/main" id="{31B3D059-CDCE-4D56-A0AA-E7F502D7CC0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88A1F4DB-75BD-4DDB-A753-A1A42BE75A4A}"/>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News Bot!</a:t>
              </a:r>
            </a:p>
          </p:txBody>
        </p:sp>
        <p:pic>
          <p:nvPicPr>
            <p:cNvPr id="100" name="Graphic 99">
              <a:extLst>
                <a:ext uri="{FF2B5EF4-FFF2-40B4-BE49-F238E27FC236}">
                  <a16:creationId xmlns:a16="http://schemas.microsoft.com/office/drawing/2014/main" id="{379A1BD6-18C7-4E81-BEA9-A1DC6024FA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046" y="1253130"/>
              <a:ext cx="68163" cy="92328"/>
            </a:xfrm>
            <a:prstGeom prst="rect">
              <a:avLst/>
            </a:prstGeom>
          </p:spPr>
        </p:pic>
      </p:grpSp>
      <p:grpSp>
        <p:nvGrpSpPr>
          <p:cNvPr id="105" name="Group 104">
            <a:extLst>
              <a:ext uri="{FF2B5EF4-FFF2-40B4-BE49-F238E27FC236}">
                <a16:creationId xmlns:a16="http://schemas.microsoft.com/office/drawing/2014/main" id="{ADEA792A-6199-4CC7-8D3A-081BA33940DE}"/>
              </a:ext>
            </a:extLst>
          </p:cNvPr>
          <p:cNvGrpSpPr/>
          <p:nvPr/>
        </p:nvGrpSpPr>
        <p:grpSpPr>
          <a:xfrm flipH="1">
            <a:off x="123728" y="1640275"/>
            <a:ext cx="2074254" cy="406316"/>
            <a:chOff x="786917" y="1089669"/>
            <a:chExt cx="1976292" cy="255789"/>
          </a:xfrm>
        </p:grpSpPr>
        <p:sp>
          <p:nvSpPr>
            <p:cNvPr id="106" name="Rounded Rectangle 60">
              <a:extLst>
                <a:ext uri="{FF2B5EF4-FFF2-40B4-BE49-F238E27FC236}">
                  <a16:creationId xmlns:a16="http://schemas.microsoft.com/office/drawing/2014/main" id="{303A7223-F4E4-41C5-816A-4AB929A7DD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B958D0CD-C7CD-4C36-A14D-A74152FD23A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108" name="Graphic 107">
              <a:extLst>
                <a:ext uri="{FF2B5EF4-FFF2-40B4-BE49-F238E27FC236}">
                  <a16:creationId xmlns:a16="http://schemas.microsoft.com/office/drawing/2014/main" id="{BF3EA0C5-7F2D-4AB6-8631-257857A354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046" y="1253130"/>
              <a:ext cx="68163" cy="92328"/>
            </a:xfrm>
            <a:prstGeom prst="rect">
              <a:avLst/>
            </a:prstGeom>
          </p:spPr>
        </p:pic>
      </p:grpSp>
      <p:grpSp>
        <p:nvGrpSpPr>
          <p:cNvPr id="113" name="Group 112">
            <a:extLst>
              <a:ext uri="{FF2B5EF4-FFF2-40B4-BE49-F238E27FC236}">
                <a16:creationId xmlns:a16="http://schemas.microsoft.com/office/drawing/2014/main" id="{C93C44B0-91F1-4285-8166-2C75349B0EDF}"/>
              </a:ext>
            </a:extLst>
          </p:cNvPr>
          <p:cNvGrpSpPr/>
          <p:nvPr/>
        </p:nvGrpSpPr>
        <p:grpSpPr>
          <a:xfrm flipH="1">
            <a:off x="123708" y="2563303"/>
            <a:ext cx="2074254" cy="565072"/>
            <a:chOff x="786917" y="1089669"/>
            <a:chExt cx="1976292" cy="255789"/>
          </a:xfrm>
        </p:grpSpPr>
        <p:sp>
          <p:nvSpPr>
            <p:cNvPr id="114" name="Rounded Rectangle 60">
              <a:extLst>
                <a:ext uri="{FF2B5EF4-FFF2-40B4-BE49-F238E27FC236}">
                  <a16:creationId xmlns:a16="http://schemas.microsoft.com/office/drawing/2014/main" id="{B50F205E-BF25-4314-BB70-FA8F99DC7273}"/>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4ED00B78-06E7-44B1-9F8F-73FD667D086D}"/>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116" name="Graphic 115">
              <a:extLst>
                <a:ext uri="{FF2B5EF4-FFF2-40B4-BE49-F238E27FC236}">
                  <a16:creationId xmlns:a16="http://schemas.microsoft.com/office/drawing/2014/main" id="{7451CCBB-7315-462E-B5FC-836A05B94A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046" y="1253130"/>
              <a:ext cx="68163" cy="92328"/>
            </a:xfrm>
            <a:prstGeom prst="rect">
              <a:avLst/>
            </a:prstGeom>
          </p:spPr>
        </p:pic>
      </p:grpSp>
      <p:grpSp>
        <p:nvGrpSpPr>
          <p:cNvPr id="121" name="Group 120">
            <a:extLst>
              <a:ext uri="{FF2B5EF4-FFF2-40B4-BE49-F238E27FC236}">
                <a16:creationId xmlns:a16="http://schemas.microsoft.com/office/drawing/2014/main" id="{669AC025-BEF8-4301-9D47-89C7BF4B3624}"/>
              </a:ext>
            </a:extLst>
          </p:cNvPr>
          <p:cNvGrpSpPr/>
          <p:nvPr/>
        </p:nvGrpSpPr>
        <p:grpSpPr>
          <a:xfrm flipH="1">
            <a:off x="101336" y="3645087"/>
            <a:ext cx="2074254" cy="565072"/>
            <a:chOff x="786917" y="1089669"/>
            <a:chExt cx="1976292" cy="255789"/>
          </a:xfrm>
        </p:grpSpPr>
        <p:sp>
          <p:nvSpPr>
            <p:cNvPr id="122" name="Rounded Rectangle 60">
              <a:extLst>
                <a:ext uri="{FF2B5EF4-FFF2-40B4-BE49-F238E27FC236}">
                  <a16:creationId xmlns:a16="http://schemas.microsoft.com/office/drawing/2014/main" id="{EE9E8FE6-5FE6-4ED6-B592-18E29169853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044EDC5C-222B-4899-ABB1-9CCC8731D82E}"/>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24" name="Graphic 123">
              <a:extLst>
                <a:ext uri="{FF2B5EF4-FFF2-40B4-BE49-F238E27FC236}">
                  <a16:creationId xmlns:a16="http://schemas.microsoft.com/office/drawing/2014/main" id="{9E60248F-01A6-49B0-BC21-62A8BEE93A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23E50E65-B2B1-46F7-A302-52F1B9DB1C32}"/>
              </a:ext>
            </a:extLst>
          </p:cNvPr>
          <p:cNvGrpSpPr/>
          <p:nvPr/>
        </p:nvGrpSpPr>
        <p:grpSpPr>
          <a:xfrm>
            <a:off x="666125" y="4317547"/>
            <a:ext cx="2093547" cy="404611"/>
            <a:chOff x="1720552" y="1089669"/>
            <a:chExt cx="1039950" cy="254334"/>
          </a:xfrm>
        </p:grpSpPr>
        <p:sp>
          <p:nvSpPr>
            <p:cNvPr id="56" name="Rounded Rectangle 40">
              <a:extLst>
                <a:ext uri="{FF2B5EF4-FFF2-40B4-BE49-F238E27FC236}">
                  <a16:creationId xmlns:a16="http://schemas.microsoft.com/office/drawing/2014/main" id="{3B706900-D2C0-40DC-A09C-D4BA17904A8D}"/>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331C674-216C-4FAB-986E-BA7040E9132F}"/>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Can I demo any of these bots to see how they work?</a:t>
              </a:r>
            </a:p>
          </p:txBody>
        </p:sp>
        <p:pic>
          <p:nvPicPr>
            <p:cNvPr id="58" name="Graphic 57">
              <a:extLst>
                <a:ext uri="{FF2B5EF4-FFF2-40B4-BE49-F238E27FC236}">
                  <a16:creationId xmlns:a16="http://schemas.microsoft.com/office/drawing/2014/main" id="{E573A092-E373-4BD8-88C4-EF7EF1F6A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74" name="Group 73">
            <a:extLst>
              <a:ext uri="{FF2B5EF4-FFF2-40B4-BE49-F238E27FC236}">
                <a16:creationId xmlns:a16="http://schemas.microsoft.com/office/drawing/2014/main" id="{2A544464-A726-074D-B892-659416050C46}"/>
              </a:ext>
            </a:extLst>
          </p:cNvPr>
          <p:cNvGrpSpPr/>
          <p:nvPr/>
        </p:nvGrpSpPr>
        <p:grpSpPr>
          <a:xfrm>
            <a:off x="0" y="4820404"/>
            <a:ext cx="2838090" cy="1732303"/>
            <a:chOff x="-8" y="4818617"/>
            <a:chExt cx="2838090" cy="1732303"/>
          </a:xfrm>
        </p:grpSpPr>
        <p:pic>
          <p:nvPicPr>
            <p:cNvPr id="75" name="Picture 74" descr="Graphical user interface, text, application, chat or text message&#10;&#10;Description automatically generated">
              <a:extLst>
                <a:ext uri="{FF2B5EF4-FFF2-40B4-BE49-F238E27FC236}">
                  <a16:creationId xmlns:a16="http://schemas.microsoft.com/office/drawing/2014/main" id="{1E5E3067-BAF3-B043-85F5-3F957E8B255B}"/>
                </a:ext>
              </a:extLst>
            </p:cNvPr>
            <p:cNvPicPr>
              <a:picLocks noChangeAspect="1"/>
            </p:cNvPicPr>
            <p:nvPr/>
          </p:nvPicPr>
          <p:blipFill rotWithShape="1">
            <a:blip r:embed="rId13">
              <a:alphaModFix amt="85000"/>
            </a:blip>
            <a:srcRect t="15087" b="-1"/>
            <a:stretch/>
          </p:blipFill>
          <p:spPr>
            <a:xfrm>
              <a:off x="0" y="4822210"/>
              <a:ext cx="2838075" cy="1728710"/>
            </a:xfrm>
            <a:prstGeom prst="rect">
              <a:avLst/>
            </a:prstGeom>
          </p:spPr>
        </p:pic>
        <p:cxnSp>
          <p:nvCxnSpPr>
            <p:cNvPr id="76" name="Straight Connector 75">
              <a:extLst>
                <a:ext uri="{FF2B5EF4-FFF2-40B4-BE49-F238E27FC236}">
                  <a16:creationId xmlns:a16="http://schemas.microsoft.com/office/drawing/2014/main" id="{FFB5BC45-F40B-B046-910E-180C9B8C194D}"/>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83" name="Green screen chat effect" descr="Green screen chat effect">
            <a:hlinkClick r:id="" action="ppaction://media"/>
            <a:extLst>
              <a:ext uri="{FF2B5EF4-FFF2-40B4-BE49-F238E27FC236}">
                <a16:creationId xmlns:a16="http://schemas.microsoft.com/office/drawing/2014/main" id="{56D62FB0-D93A-7B46-B2E2-987367FBEBDB}"/>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4"/>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1561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54DBB4A-0709-8645-9BEE-FBBBC0296B0B}"/>
              </a:ext>
            </a:extLst>
          </p:cNvPr>
          <p:cNvGrpSpPr/>
          <p:nvPr/>
        </p:nvGrpSpPr>
        <p:grpSpPr>
          <a:xfrm>
            <a:off x="1969858" y="416599"/>
            <a:ext cx="774714" cy="301928"/>
            <a:chOff x="1720552" y="1089669"/>
            <a:chExt cx="1039950" cy="254334"/>
          </a:xfrm>
        </p:grpSpPr>
        <p:sp>
          <p:nvSpPr>
            <p:cNvPr id="64" name="Rounded Rectangle 40">
              <a:extLst>
                <a:ext uri="{FF2B5EF4-FFF2-40B4-BE49-F238E27FC236}">
                  <a16:creationId xmlns:a16="http://schemas.microsoft.com/office/drawing/2014/main" id="{DA407FE9-E4BB-3849-ABA0-91FF3C92BFF5}"/>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7A47A1DD-B4B1-EC4A-89B8-EADEB3628C70}"/>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66" name="Graphic 65">
              <a:extLst>
                <a:ext uri="{FF2B5EF4-FFF2-40B4-BE49-F238E27FC236}">
                  <a16:creationId xmlns:a16="http://schemas.microsoft.com/office/drawing/2014/main" id="{C5DEB094-A0F2-3143-AE0C-5ACC5BC7D3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68" name="Group 67">
            <a:extLst>
              <a:ext uri="{FF2B5EF4-FFF2-40B4-BE49-F238E27FC236}">
                <a16:creationId xmlns:a16="http://schemas.microsoft.com/office/drawing/2014/main" id="{D8AAFDDE-AE87-A940-8B5F-C77D2930A3B5}"/>
              </a:ext>
            </a:extLst>
          </p:cNvPr>
          <p:cNvGrpSpPr/>
          <p:nvPr/>
        </p:nvGrpSpPr>
        <p:grpSpPr>
          <a:xfrm>
            <a:off x="1552646" y="1347542"/>
            <a:ext cx="1171972" cy="301928"/>
            <a:chOff x="1720552" y="1089669"/>
            <a:chExt cx="1039950" cy="254334"/>
          </a:xfrm>
        </p:grpSpPr>
        <p:sp>
          <p:nvSpPr>
            <p:cNvPr id="69" name="Rounded Rectangle 40">
              <a:extLst>
                <a:ext uri="{FF2B5EF4-FFF2-40B4-BE49-F238E27FC236}">
                  <a16:creationId xmlns:a16="http://schemas.microsoft.com/office/drawing/2014/main" id="{1F663C23-363B-D04D-B7B5-E42192890D30}"/>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9F20CAAB-867E-B346-B53E-2BB33E470650}"/>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71" name="Graphic 70">
              <a:extLst>
                <a:ext uri="{FF2B5EF4-FFF2-40B4-BE49-F238E27FC236}">
                  <a16:creationId xmlns:a16="http://schemas.microsoft.com/office/drawing/2014/main" id="{E15D4AA5-D4DD-AB47-B310-AD42EDB5CB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72" name="Group 71">
            <a:extLst>
              <a:ext uri="{FF2B5EF4-FFF2-40B4-BE49-F238E27FC236}">
                <a16:creationId xmlns:a16="http://schemas.microsoft.com/office/drawing/2014/main" id="{631D1CDE-5609-CE47-B982-021172E92D47}"/>
              </a:ext>
            </a:extLst>
          </p:cNvPr>
          <p:cNvGrpSpPr/>
          <p:nvPr/>
        </p:nvGrpSpPr>
        <p:grpSpPr>
          <a:xfrm>
            <a:off x="1552646" y="2438886"/>
            <a:ext cx="1171972" cy="301928"/>
            <a:chOff x="1720552" y="1089669"/>
            <a:chExt cx="1039950" cy="254334"/>
          </a:xfrm>
        </p:grpSpPr>
        <p:sp>
          <p:nvSpPr>
            <p:cNvPr id="73" name="Rounded Rectangle 40">
              <a:extLst>
                <a:ext uri="{FF2B5EF4-FFF2-40B4-BE49-F238E27FC236}">
                  <a16:creationId xmlns:a16="http://schemas.microsoft.com/office/drawing/2014/main" id="{E59FBA6E-452B-B24F-8161-67BA9C1721EB}"/>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9F2C982E-666D-FA41-A175-5BFAC10174EA}"/>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75" name="Graphic 74">
              <a:extLst>
                <a:ext uri="{FF2B5EF4-FFF2-40B4-BE49-F238E27FC236}">
                  <a16:creationId xmlns:a16="http://schemas.microsoft.com/office/drawing/2014/main" id="{E7561DA3-6551-E74A-9EED-F4C5D0F5D3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81" name="Group 80">
            <a:extLst>
              <a:ext uri="{FF2B5EF4-FFF2-40B4-BE49-F238E27FC236}">
                <a16:creationId xmlns:a16="http://schemas.microsoft.com/office/drawing/2014/main" id="{EB9D35C7-EF90-4ECA-A0AC-C0AD567057BC}"/>
              </a:ext>
            </a:extLst>
          </p:cNvPr>
          <p:cNvGrpSpPr/>
          <p:nvPr/>
        </p:nvGrpSpPr>
        <p:grpSpPr>
          <a:xfrm flipH="1">
            <a:off x="189995" y="-99333"/>
            <a:ext cx="2074254" cy="406316"/>
            <a:chOff x="786917" y="1089669"/>
            <a:chExt cx="1976292" cy="255789"/>
          </a:xfrm>
        </p:grpSpPr>
        <p:sp>
          <p:nvSpPr>
            <p:cNvPr id="82" name="Rounded Rectangle 60">
              <a:extLst>
                <a:ext uri="{FF2B5EF4-FFF2-40B4-BE49-F238E27FC236}">
                  <a16:creationId xmlns:a16="http://schemas.microsoft.com/office/drawing/2014/main" id="{31B3D059-CDCE-4D56-A0AA-E7F502D7CC0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88A1F4DB-75BD-4DDB-A753-A1A42BE75A4A}"/>
                </a:ext>
              </a:extLst>
            </p:cNvPr>
            <p:cNvSpPr txBox="1"/>
            <p:nvPr/>
          </p:nvSpPr>
          <p:spPr>
            <a:xfrm>
              <a:off x="786917" y="1100310"/>
              <a:ext cx="1897201" cy="13602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 Bot!</a:t>
              </a:r>
            </a:p>
          </p:txBody>
        </p:sp>
        <p:pic>
          <p:nvPicPr>
            <p:cNvPr id="100" name="Graphic 99">
              <a:extLst>
                <a:ext uri="{FF2B5EF4-FFF2-40B4-BE49-F238E27FC236}">
                  <a16:creationId xmlns:a16="http://schemas.microsoft.com/office/drawing/2014/main" id="{379A1BD6-18C7-4E81-BEA9-A1DC6024FA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05" name="Group 104">
            <a:extLst>
              <a:ext uri="{FF2B5EF4-FFF2-40B4-BE49-F238E27FC236}">
                <a16:creationId xmlns:a16="http://schemas.microsoft.com/office/drawing/2014/main" id="{ADEA792A-6199-4CC7-8D3A-081BA33940DE}"/>
              </a:ext>
            </a:extLst>
          </p:cNvPr>
          <p:cNvGrpSpPr/>
          <p:nvPr/>
        </p:nvGrpSpPr>
        <p:grpSpPr>
          <a:xfrm flipH="1">
            <a:off x="123728" y="828073"/>
            <a:ext cx="2074254" cy="406316"/>
            <a:chOff x="786917" y="1089669"/>
            <a:chExt cx="1976292" cy="255789"/>
          </a:xfrm>
        </p:grpSpPr>
        <p:sp>
          <p:nvSpPr>
            <p:cNvPr id="106" name="Rounded Rectangle 60">
              <a:extLst>
                <a:ext uri="{FF2B5EF4-FFF2-40B4-BE49-F238E27FC236}">
                  <a16:creationId xmlns:a16="http://schemas.microsoft.com/office/drawing/2014/main" id="{303A7223-F4E4-41C5-816A-4AB929A7DD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B958D0CD-C7CD-4C36-A14D-A74152FD23A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108" name="Graphic 107">
              <a:extLst>
                <a:ext uri="{FF2B5EF4-FFF2-40B4-BE49-F238E27FC236}">
                  <a16:creationId xmlns:a16="http://schemas.microsoft.com/office/drawing/2014/main" id="{BF3EA0C5-7F2D-4AB6-8631-257857A354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13" name="Group 112">
            <a:extLst>
              <a:ext uri="{FF2B5EF4-FFF2-40B4-BE49-F238E27FC236}">
                <a16:creationId xmlns:a16="http://schemas.microsoft.com/office/drawing/2014/main" id="{C93C44B0-91F1-4285-8166-2C75349B0EDF}"/>
              </a:ext>
            </a:extLst>
          </p:cNvPr>
          <p:cNvGrpSpPr/>
          <p:nvPr/>
        </p:nvGrpSpPr>
        <p:grpSpPr>
          <a:xfrm flipH="1">
            <a:off x="123708" y="1755479"/>
            <a:ext cx="2074254" cy="565072"/>
            <a:chOff x="786917" y="1089669"/>
            <a:chExt cx="1976292" cy="255789"/>
          </a:xfrm>
        </p:grpSpPr>
        <p:sp>
          <p:nvSpPr>
            <p:cNvPr id="114" name="Rounded Rectangle 60">
              <a:extLst>
                <a:ext uri="{FF2B5EF4-FFF2-40B4-BE49-F238E27FC236}">
                  <a16:creationId xmlns:a16="http://schemas.microsoft.com/office/drawing/2014/main" id="{B50F205E-BF25-4314-BB70-FA8F99DC7273}"/>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4ED00B78-06E7-44B1-9F8F-73FD667D086D}"/>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116" name="Graphic 115">
              <a:extLst>
                <a:ext uri="{FF2B5EF4-FFF2-40B4-BE49-F238E27FC236}">
                  <a16:creationId xmlns:a16="http://schemas.microsoft.com/office/drawing/2014/main" id="{7451CCBB-7315-462E-B5FC-836A05B94A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21" name="Group 120">
            <a:extLst>
              <a:ext uri="{FF2B5EF4-FFF2-40B4-BE49-F238E27FC236}">
                <a16:creationId xmlns:a16="http://schemas.microsoft.com/office/drawing/2014/main" id="{669AC025-BEF8-4301-9D47-89C7BF4B3624}"/>
              </a:ext>
            </a:extLst>
          </p:cNvPr>
          <p:cNvGrpSpPr/>
          <p:nvPr/>
        </p:nvGrpSpPr>
        <p:grpSpPr>
          <a:xfrm flipH="1">
            <a:off x="101336" y="2841641"/>
            <a:ext cx="2074254" cy="565072"/>
            <a:chOff x="786917" y="1089669"/>
            <a:chExt cx="1976292" cy="255789"/>
          </a:xfrm>
        </p:grpSpPr>
        <p:sp>
          <p:nvSpPr>
            <p:cNvPr id="122" name="Rounded Rectangle 60">
              <a:extLst>
                <a:ext uri="{FF2B5EF4-FFF2-40B4-BE49-F238E27FC236}">
                  <a16:creationId xmlns:a16="http://schemas.microsoft.com/office/drawing/2014/main" id="{EE9E8FE6-5FE6-4ED6-B592-18E29169853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044EDC5C-222B-4899-ABB1-9CCC8731D82E}"/>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24" name="Graphic 123">
              <a:extLst>
                <a:ext uri="{FF2B5EF4-FFF2-40B4-BE49-F238E27FC236}">
                  <a16:creationId xmlns:a16="http://schemas.microsoft.com/office/drawing/2014/main" id="{9E60248F-01A6-49B0-BC21-62A8BEE93A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23E50E65-B2B1-46F7-A302-52F1B9DB1C32}"/>
              </a:ext>
            </a:extLst>
          </p:cNvPr>
          <p:cNvGrpSpPr/>
          <p:nvPr/>
        </p:nvGrpSpPr>
        <p:grpSpPr>
          <a:xfrm>
            <a:off x="666125" y="3516294"/>
            <a:ext cx="2093547" cy="404611"/>
            <a:chOff x="1720552" y="1089669"/>
            <a:chExt cx="1039950" cy="254334"/>
          </a:xfrm>
        </p:grpSpPr>
        <p:sp>
          <p:nvSpPr>
            <p:cNvPr id="56" name="Rounded Rectangle 40">
              <a:extLst>
                <a:ext uri="{FF2B5EF4-FFF2-40B4-BE49-F238E27FC236}">
                  <a16:creationId xmlns:a16="http://schemas.microsoft.com/office/drawing/2014/main" id="{3B706900-D2C0-40DC-A09C-D4BA17904A8D}"/>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331C674-216C-4FAB-986E-BA7040E9132F}"/>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Can I demo any of these bots to see how they work?</a:t>
              </a:r>
            </a:p>
          </p:txBody>
        </p:sp>
        <p:pic>
          <p:nvPicPr>
            <p:cNvPr id="58" name="Graphic 57">
              <a:extLst>
                <a:ext uri="{FF2B5EF4-FFF2-40B4-BE49-F238E27FC236}">
                  <a16:creationId xmlns:a16="http://schemas.microsoft.com/office/drawing/2014/main" id="{E573A092-E373-4BD8-88C4-EF7EF1F6A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59" name="Group 58">
            <a:extLst>
              <a:ext uri="{FF2B5EF4-FFF2-40B4-BE49-F238E27FC236}">
                <a16:creationId xmlns:a16="http://schemas.microsoft.com/office/drawing/2014/main" id="{034FDC78-AC7D-4F5D-8273-8FC1B96EB159}"/>
              </a:ext>
            </a:extLst>
          </p:cNvPr>
          <p:cNvGrpSpPr/>
          <p:nvPr/>
        </p:nvGrpSpPr>
        <p:grpSpPr>
          <a:xfrm flipH="1">
            <a:off x="123688" y="4030487"/>
            <a:ext cx="2074254" cy="565072"/>
            <a:chOff x="786917" y="1089669"/>
            <a:chExt cx="1976292" cy="255789"/>
          </a:xfrm>
        </p:grpSpPr>
        <p:sp>
          <p:nvSpPr>
            <p:cNvPr id="60" name="Rounded Rectangle 60">
              <a:extLst>
                <a:ext uri="{FF2B5EF4-FFF2-40B4-BE49-F238E27FC236}">
                  <a16:creationId xmlns:a16="http://schemas.microsoft.com/office/drawing/2014/main" id="{034261B8-50CA-4E6A-B6EB-4BE73682C6F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5BD4BD5D-FD5B-4711-B8C5-FD52ADA14975}"/>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Unfortunately, these bots are no longer live. However, you can watch these video demos of Monkey Pets!</a:t>
              </a:r>
            </a:p>
          </p:txBody>
        </p:sp>
        <p:pic>
          <p:nvPicPr>
            <p:cNvPr id="63" name="Graphic 62">
              <a:extLst>
                <a:ext uri="{FF2B5EF4-FFF2-40B4-BE49-F238E27FC236}">
                  <a16:creationId xmlns:a16="http://schemas.microsoft.com/office/drawing/2014/main" id="{7F4CE787-3524-41B6-9F9A-B2A604C888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3780587"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Video Demos (1 of 4)</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sp>
        <p:nvSpPr>
          <p:cNvPr id="67" name="TextBox 66">
            <a:extLst>
              <a:ext uri="{FF2B5EF4-FFF2-40B4-BE49-F238E27FC236}">
                <a16:creationId xmlns:a16="http://schemas.microsoft.com/office/drawing/2014/main" id="{BB5D924A-7BD2-4466-9E17-E86DE9B123F0}"/>
              </a:ext>
            </a:extLst>
          </p:cNvPr>
          <p:cNvSpPr txBox="1"/>
          <p:nvPr/>
        </p:nvSpPr>
        <p:spPr>
          <a:xfrm>
            <a:off x="3721423" y="1662107"/>
            <a:ext cx="2999009" cy="448988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Customizing your pet monkey and increasing monkey stats</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Click to play (or press →) </a:t>
            </a: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 Audio turned off as default</a:t>
            </a:r>
          </a:p>
        </p:txBody>
      </p:sp>
      <p:pic>
        <p:nvPicPr>
          <p:cNvPr id="2" name="4">
            <a:hlinkClick r:id="" action="ppaction://media"/>
            <a:extLst>
              <a:ext uri="{FF2B5EF4-FFF2-40B4-BE49-F238E27FC236}">
                <a16:creationId xmlns:a16="http://schemas.microsoft.com/office/drawing/2014/main" id="{1A15CF8C-8ACD-4E29-A155-3F3A1279E3C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953028" y="1588603"/>
            <a:ext cx="2571750" cy="4572000"/>
          </a:xfrm>
          <a:prstGeom prst="rect">
            <a:avLst/>
          </a:prstGeom>
        </p:spPr>
      </p:pic>
      <p:grpSp>
        <p:nvGrpSpPr>
          <p:cNvPr id="76" name="Group 75">
            <a:extLst>
              <a:ext uri="{FF2B5EF4-FFF2-40B4-BE49-F238E27FC236}">
                <a16:creationId xmlns:a16="http://schemas.microsoft.com/office/drawing/2014/main" id="{835CED46-33A7-4741-9B61-57327B0C8A91}"/>
              </a:ext>
            </a:extLst>
          </p:cNvPr>
          <p:cNvGrpSpPr/>
          <p:nvPr/>
        </p:nvGrpSpPr>
        <p:grpSpPr>
          <a:xfrm>
            <a:off x="0" y="4820404"/>
            <a:ext cx="2838090" cy="1732303"/>
            <a:chOff x="-8" y="4818617"/>
            <a:chExt cx="2838090" cy="1732303"/>
          </a:xfrm>
        </p:grpSpPr>
        <p:pic>
          <p:nvPicPr>
            <p:cNvPr id="77" name="Picture 76" descr="Graphical user interface, text, application, chat or text message&#10;&#10;Description automatically generated">
              <a:extLst>
                <a:ext uri="{FF2B5EF4-FFF2-40B4-BE49-F238E27FC236}">
                  <a16:creationId xmlns:a16="http://schemas.microsoft.com/office/drawing/2014/main" id="{B20B62CB-2955-DC46-9D49-EB027FE13829}"/>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78" name="Straight Connector 77">
              <a:extLst>
                <a:ext uri="{FF2B5EF4-FFF2-40B4-BE49-F238E27FC236}">
                  <a16:creationId xmlns:a16="http://schemas.microsoft.com/office/drawing/2014/main" id="{3371F534-8C77-6342-AA3C-5CAD1234411B}"/>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26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BAAE173A-335C-B742-A192-FB4BEBC2AE1C}"/>
              </a:ext>
            </a:extLst>
          </p:cNvPr>
          <p:cNvGrpSpPr/>
          <p:nvPr/>
        </p:nvGrpSpPr>
        <p:grpSpPr>
          <a:xfrm>
            <a:off x="1969858" y="416599"/>
            <a:ext cx="774714" cy="301928"/>
            <a:chOff x="1720552" y="1089669"/>
            <a:chExt cx="1039950" cy="254334"/>
          </a:xfrm>
        </p:grpSpPr>
        <p:sp>
          <p:nvSpPr>
            <p:cNvPr id="80" name="Rounded Rectangle 40">
              <a:extLst>
                <a:ext uri="{FF2B5EF4-FFF2-40B4-BE49-F238E27FC236}">
                  <a16:creationId xmlns:a16="http://schemas.microsoft.com/office/drawing/2014/main" id="{583839D0-AA53-9C46-A17A-C1D20724EC11}"/>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E4648193-4D40-804B-B4A9-4B0ABD81C5C3}"/>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84" name="Graphic 83">
              <a:extLst>
                <a:ext uri="{FF2B5EF4-FFF2-40B4-BE49-F238E27FC236}">
                  <a16:creationId xmlns:a16="http://schemas.microsoft.com/office/drawing/2014/main" id="{94ED52C9-BAD0-A941-8D81-60F9A36933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85" name="Group 84">
            <a:extLst>
              <a:ext uri="{FF2B5EF4-FFF2-40B4-BE49-F238E27FC236}">
                <a16:creationId xmlns:a16="http://schemas.microsoft.com/office/drawing/2014/main" id="{37BE7DAC-FC41-2447-8A54-9409F8BA98F3}"/>
              </a:ext>
            </a:extLst>
          </p:cNvPr>
          <p:cNvGrpSpPr/>
          <p:nvPr/>
        </p:nvGrpSpPr>
        <p:grpSpPr>
          <a:xfrm>
            <a:off x="1552646" y="1347542"/>
            <a:ext cx="1171972" cy="301928"/>
            <a:chOff x="1720552" y="1089669"/>
            <a:chExt cx="1039950" cy="254334"/>
          </a:xfrm>
        </p:grpSpPr>
        <p:sp>
          <p:nvSpPr>
            <p:cNvPr id="86" name="Rounded Rectangle 40">
              <a:extLst>
                <a:ext uri="{FF2B5EF4-FFF2-40B4-BE49-F238E27FC236}">
                  <a16:creationId xmlns:a16="http://schemas.microsoft.com/office/drawing/2014/main" id="{D15B3A84-5ADB-FD4D-B3D3-90DB55F1C01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3193DF53-FA89-2945-BC0D-89E94F86C526}"/>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88" name="Graphic 87">
              <a:extLst>
                <a:ext uri="{FF2B5EF4-FFF2-40B4-BE49-F238E27FC236}">
                  <a16:creationId xmlns:a16="http://schemas.microsoft.com/office/drawing/2014/main" id="{9D011DF8-CDBD-DC41-944A-541A9AA17A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89" name="Group 88">
            <a:extLst>
              <a:ext uri="{FF2B5EF4-FFF2-40B4-BE49-F238E27FC236}">
                <a16:creationId xmlns:a16="http://schemas.microsoft.com/office/drawing/2014/main" id="{465F466E-4856-0941-AB96-1900E4F5D3AE}"/>
              </a:ext>
            </a:extLst>
          </p:cNvPr>
          <p:cNvGrpSpPr/>
          <p:nvPr/>
        </p:nvGrpSpPr>
        <p:grpSpPr>
          <a:xfrm>
            <a:off x="1552646" y="2438886"/>
            <a:ext cx="1171972" cy="301928"/>
            <a:chOff x="1720552" y="1089669"/>
            <a:chExt cx="1039950" cy="254334"/>
          </a:xfrm>
        </p:grpSpPr>
        <p:sp>
          <p:nvSpPr>
            <p:cNvPr id="90" name="Rounded Rectangle 40">
              <a:extLst>
                <a:ext uri="{FF2B5EF4-FFF2-40B4-BE49-F238E27FC236}">
                  <a16:creationId xmlns:a16="http://schemas.microsoft.com/office/drawing/2014/main" id="{AADBC614-7773-A14D-B0AC-A5B7E3C422FD}"/>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38CE2B90-BEAD-A941-936F-8181907EA326}"/>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92" name="Graphic 91">
              <a:extLst>
                <a:ext uri="{FF2B5EF4-FFF2-40B4-BE49-F238E27FC236}">
                  <a16:creationId xmlns:a16="http://schemas.microsoft.com/office/drawing/2014/main" id="{919A4BDE-27F0-CF45-B4D6-975C2040ED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93" name="Group 92">
            <a:extLst>
              <a:ext uri="{FF2B5EF4-FFF2-40B4-BE49-F238E27FC236}">
                <a16:creationId xmlns:a16="http://schemas.microsoft.com/office/drawing/2014/main" id="{067E500F-6FBB-0449-822C-CA99698EA636}"/>
              </a:ext>
            </a:extLst>
          </p:cNvPr>
          <p:cNvGrpSpPr/>
          <p:nvPr/>
        </p:nvGrpSpPr>
        <p:grpSpPr>
          <a:xfrm flipH="1">
            <a:off x="189995" y="-99333"/>
            <a:ext cx="2074254" cy="406316"/>
            <a:chOff x="786917" y="1089669"/>
            <a:chExt cx="1976292" cy="255789"/>
          </a:xfrm>
        </p:grpSpPr>
        <p:sp>
          <p:nvSpPr>
            <p:cNvPr id="94" name="Rounded Rectangle 60">
              <a:extLst>
                <a:ext uri="{FF2B5EF4-FFF2-40B4-BE49-F238E27FC236}">
                  <a16:creationId xmlns:a16="http://schemas.microsoft.com/office/drawing/2014/main" id="{A32C0F2D-BBCC-D64B-A42E-0133E632530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2531AA61-BA75-8943-ACA6-55EF6847D4F5}"/>
                </a:ext>
              </a:extLst>
            </p:cNvPr>
            <p:cNvSpPr txBox="1"/>
            <p:nvPr/>
          </p:nvSpPr>
          <p:spPr>
            <a:xfrm>
              <a:off x="786917" y="1100310"/>
              <a:ext cx="1897201" cy="13602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 Bot!</a:t>
              </a:r>
            </a:p>
          </p:txBody>
        </p:sp>
        <p:pic>
          <p:nvPicPr>
            <p:cNvPr id="96" name="Graphic 95">
              <a:extLst>
                <a:ext uri="{FF2B5EF4-FFF2-40B4-BE49-F238E27FC236}">
                  <a16:creationId xmlns:a16="http://schemas.microsoft.com/office/drawing/2014/main" id="{5577E476-6C2D-D146-B9C8-F4425EA1FE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97" name="Group 96">
            <a:extLst>
              <a:ext uri="{FF2B5EF4-FFF2-40B4-BE49-F238E27FC236}">
                <a16:creationId xmlns:a16="http://schemas.microsoft.com/office/drawing/2014/main" id="{F1123487-3AF1-6C47-B6F5-4F28DFB673C4}"/>
              </a:ext>
            </a:extLst>
          </p:cNvPr>
          <p:cNvGrpSpPr/>
          <p:nvPr/>
        </p:nvGrpSpPr>
        <p:grpSpPr>
          <a:xfrm flipH="1">
            <a:off x="123728" y="828073"/>
            <a:ext cx="2074254" cy="406316"/>
            <a:chOff x="786917" y="1089669"/>
            <a:chExt cx="1976292" cy="255789"/>
          </a:xfrm>
        </p:grpSpPr>
        <p:sp>
          <p:nvSpPr>
            <p:cNvPr id="98" name="Rounded Rectangle 60">
              <a:extLst>
                <a:ext uri="{FF2B5EF4-FFF2-40B4-BE49-F238E27FC236}">
                  <a16:creationId xmlns:a16="http://schemas.microsoft.com/office/drawing/2014/main" id="{21BD0DFA-AFF2-1442-9A87-DB1AFD45C1A4}"/>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extBox 124">
              <a:extLst>
                <a:ext uri="{FF2B5EF4-FFF2-40B4-BE49-F238E27FC236}">
                  <a16:creationId xmlns:a16="http://schemas.microsoft.com/office/drawing/2014/main" id="{B4B210B2-C346-9B4E-85E9-E3280CD87BAF}"/>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126" name="Graphic 125">
              <a:extLst>
                <a:ext uri="{FF2B5EF4-FFF2-40B4-BE49-F238E27FC236}">
                  <a16:creationId xmlns:a16="http://schemas.microsoft.com/office/drawing/2014/main" id="{642EEB8F-EEF7-9240-AD0C-FEA3C3587F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27" name="Group 126">
            <a:extLst>
              <a:ext uri="{FF2B5EF4-FFF2-40B4-BE49-F238E27FC236}">
                <a16:creationId xmlns:a16="http://schemas.microsoft.com/office/drawing/2014/main" id="{4CF76183-40EA-2C44-8CDE-16E1EFAE1702}"/>
              </a:ext>
            </a:extLst>
          </p:cNvPr>
          <p:cNvGrpSpPr/>
          <p:nvPr/>
        </p:nvGrpSpPr>
        <p:grpSpPr>
          <a:xfrm flipH="1">
            <a:off x="123708" y="1755479"/>
            <a:ext cx="2074254" cy="565072"/>
            <a:chOff x="786917" y="1089669"/>
            <a:chExt cx="1976292" cy="255789"/>
          </a:xfrm>
        </p:grpSpPr>
        <p:sp>
          <p:nvSpPr>
            <p:cNvPr id="128" name="Rounded Rectangle 60">
              <a:extLst>
                <a:ext uri="{FF2B5EF4-FFF2-40B4-BE49-F238E27FC236}">
                  <a16:creationId xmlns:a16="http://schemas.microsoft.com/office/drawing/2014/main" id="{D355F948-761D-1640-B3EE-9EA8F5A8B28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a:extLst>
                <a:ext uri="{FF2B5EF4-FFF2-40B4-BE49-F238E27FC236}">
                  <a16:creationId xmlns:a16="http://schemas.microsoft.com/office/drawing/2014/main" id="{71411FA5-DDCB-E544-BA64-A1068F7C589D}"/>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130" name="Graphic 129">
              <a:extLst>
                <a:ext uri="{FF2B5EF4-FFF2-40B4-BE49-F238E27FC236}">
                  <a16:creationId xmlns:a16="http://schemas.microsoft.com/office/drawing/2014/main" id="{50A20956-87A3-9F4F-9665-F3BEEF386F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31" name="Group 130">
            <a:extLst>
              <a:ext uri="{FF2B5EF4-FFF2-40B4-BE49-F238E27FC236}">
                <a16:creationId xmlns:a16="http://schemas.microsoft.com/office/drawing/2014/main" id="{C6D2E2F7-0B65-F242-BE15-EB83D38D46A9}"/>
              </a:ext>
            </a:extLst>
          </p:cNvPr>
          <p:cNvGrpSpPr/>
          <p:nvPr/>
        </p:nvGrpSpPr>
        <p:grpSpPr>
          <a:xfrm flipH="1">
            <a:off x="101336" y="2841641"/>
            <a:ext cx="2074254" cy="565072"/>
            <a:chOff x="786917" y="1089669"/>
            <a:chExt cx="1976292" cy="255789"/>
          </a:xfrm>
        </p:grpSpPr>
        <p:sp>
          <p:nvSpPr>
            <p:cNvPr id="132" name="Rounded Rectangle 60">
              <a:extLst>
                <a:ext uri="{FF2B5EF4-FFF2-40B4-BE49-F238E27FC236}">
                  <a16:creationId xmlns:a16="http://schemas.microsoft.com/office/drawing/2014/main" id="{E2F6E5C4-00E9-8F49-A285-548F5F78C68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a:extLst>
                <a:ext uri="{FF2B5EF4-FFF2-40B4-BE49-F238E27FC236}">
                  <a16:creationId xmlns:a16="http://schemas.microsoft.com/office/drawing/2014/main" id="{12465FE5-8A69-5144-8438-E5E558718087}"/>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34" name="Graphic 133">
              <a:extLst>
                <a:ext uri="{FF2B5EF4-FFF2-40B4-BE49-F238E27FC236}">
                  <a16:creationId xmlns:a16="http://schemas.microsoft.com/office/drawing/2014/main" id="{406B9C5E-4800-7C4D-B306-031D4FF77D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35" name="Group 134">
            <a:extLst>
              <a:ext uri="{FF2B5EF4-FFF2-40B4-BE49-F238E27FC236}">
                <a16:creationId xmlns:a16="http://schemas.microsoft.com/office/drawing/2014/main" id="{5E25222A-DB34-3046-88A1-E24325DD32DC}"/>
              </a:ext>
            </a:extLst>
          </p:cNvPr>
          <p:cNvGrpSpPr/>
          <p:nvPr/>
        </p:nvGrpSpPr>
        <p:grpSpPr>
          <a:xfrm>
            <a:off x="666125" y="3516294"/>
            <a:ext cx="2093547" cy="404611"/>
            <a:chOff x="1720552" y="1089669"/>
            <a:chExt cx="1039950" cy="254334"/>
          </a:xfrm>
        </p:grpSpPr>
        <p:sp>
          <p:nvSpPr>
            <p:cNvPr id="136" name="Rounded Rectangle 40">
              <a:extLst>
                <a:ext uri="{FF2B5EF4-FFF2-40B4-BE49-F238E27FC236}">
                  <a16:creationId xmlns:a16="http://schemas.microsoft.com/office/drawing/2014/main" id="{CF268239-F61F-8249-B275-3D9FBD562868}"/>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478917FA-AE3E-624D-BF01-29D6D45372BB}"/>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Can I demo any of these bots to see how they work?</a:t>
              </a:r>
            </a:p>
          </p:txBody>
        </p:sp>
        <p:pic>
          <p:nvPicPr>
            <p:cNvPr id="138" name="Graphic 137">
              <a:extLst>
                <a:ext uri="{FF2B5EF4-FFF2-40B4-BE49-F238E27FC236}">
                  <a16:creationId xmlns:a16="http://schemas.microsoft.com/office/drawing/2014/main" id="{1219770A-A1C1-0747-9662-90668B78B1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139" name="Group 138">
            <a:extLst>
              <a:ext uri="{FF2B5EF4-FFF2-40B4-BE49-F238E27FC236}">
                <a16:creationId xmlns:a16="http://schemas.microsoft.com/office/drawing/2014/main" id="{8C4A2727-4DFF-7B4A-9A70-7CF04FF1A58E}"/>
              </a:ext>
            </a:extLst>
          </p:cNvPr>
          <p:cNvGrpSpPr/>
          <p:nvPr/>
        </p:nvGrpSpPr>
        <p:grpSpPr>
          <a:xfrm flipH="1">
            <a:off x="123688" y="4030487"/>
            <a:ext cx="2074254" cy="565072"/>
            <a:chOff x="786917" y="1089669"/>
            <a:chExt cx="1976292" cy="255789"/>
          </a:xfrm>
        </p:grpSpPr>
        <p:sp>
          <p:nvSpPr>
            <p:cNvPr id="140" name="Rounded Rectangle 60">
              <a:extLst>
                <a:ext uri="{FF2B5EF4-FFF2-40B4-BE49-F238E27FC236}">
                  <a16:creationId xmlns:a16="http://schemas.microsoft.com/office/drawing/2014/main" id="{392D667B-99A4-474E-9627-8E7ABD688522}"/>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BC7B2BD0-0061-734D-BAD8-54690C92C0BB}"/>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Unfortunately, these bots are no longer live. However, you can watch these video demos of Monkey Pets!</a:t>
              </a:r>
            </a:p>
          </p:txBody>
        </p:sp>
        <p:pic>
          <p:nvPicPr>
            <p:cNvPr id="142" name="Graphic 141">
              <a:extLst>
                <a:ext uri="{FF2B5EF4-FFF2-40B4-BE49-F238E27FC236}">
                  <a16:creationId xmlns:a16="http://schemas.microsoft.com/office/drawing/2014/main" id="{737C7CA7-A124-4748-8345-359840CE8B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3780587"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Video Demos (2 of 4)</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sp>
        <p:nvSpPr>
          <p:cNvPr id="67" name="TextBox 66">
            <a:extLst>
              <a:ext uri="{FF2B5EF4-FFF2-40B4-BE49-F238E27FC236}">
                <a16:creationId xmlns:a16="http://schemas.microsoft.com/office/drawing/2014/main" id="{BB5D924A-7BD2-4466-9E17-E86DE9B123F0}"/>
              </a:ext>
            </a:extLst>
          </p:cNvPr>
          <p:cNvSpPr txBox="1"/>
          <p:nvPr/>
        </p:nvSpPr>
        <p:spPr>
          <a:xfrm>
            <a:off x="3721423" y="1662107"/>
            <a:ext cx="3361548" cy="448988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Featured skills for Monkey Pets</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Interaction with emojis</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Click to play (or press →) </a:t>
            </a: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 Audio turned off as default</a:t>
            </a:r>
          </a:p>
        </p:txBody>
      </p:sp>
      <p:pic>
        <p:nvPicPr>
          <p:cNvPr id="2" name="2">
            <a:hlinkClick r:id="" action="ppaction://media"/>
            <a:extLst>
              <a:ext uri="{FF2B5EF4-FFF2-40B4-BE49-F238E27FC236}">
                <a16:creationId xmlns:a16="http://schemas.microsoft.com/office/drawing/2014/main" id="{C2CA6F9E-1925-4963-8B76-7E0FA979332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953028" y="1623890"/>
            <a:ext cx="2571750" cy="4572000"/>
          </a:xfrm>
          <a:prstGeom prst="rect">
            <a:avLst/>
          </a:prstGeom>
        </p:spPr>
      </p:pic>
      <p:grpSp>
        <p:nvGrpSpPr>
          <p:cNvPr id="76" name="Group 75">
            <a:extLst>
              <a:ext uri="{FF2B5EF4-FFF2-40B4-BE49-F238E27FC236}">
                <a16:creationId xmlns:a16="http://schemas.microsoft.com/office/drawing/2014/main" id="{A9D3DA3A-21B8-8B49-BDC4-526E4C4D52B4}"/>
              </a:ext>
            </a:extLst>
          </p:cNvPr>
          <p:cNvGrpSpPr/>
          <p:nvPr/>
        </p:nvGrpSpPr>
        <p:grpSpPr>
          <a:xfrm>
            <a:off x="0" y="4820404"/>
            <a:ext cx="2838090" cy="1732303"/>
            <a:chOff x="-8" y="4818617"/>
            <a:chExt cx="2838090" cy="1732303"/>
          </a:xfrm>
        </p:grpSpPr>
        <p:pic>
          <p:nvPicPr>
            <p:cNvPr id="77" name="Picture 76" descr="Graphical user interface, text, application, chat or text message&#10;&#10;Description automatically generated">
              <a:extLst>
                <a:ext uri="{FF2B5EF4-FFF2-40B4-BE49-F238E27FC236}">
                  <a16:creationId xmlns:a16="http://schemas.microsoft.com/office/drawing/2014/main" id="{BD9B3AC8-9712-2C43-A793-E49DB1C7D009}"/>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78" name="Straight Connector 77">
              <a:extLst>
                <a:ext uri="{FF2B5EF4-FFF2-40B4-BE49-F238E27FC236}">
                  <a16:creationId xmlns:a16="http://schemas.microsoft.com/office/drawing/2014/main" id="{EFE7EBBC-8233-4D49-AE69-9FFA5FF18D5E}"/>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51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60DD7A8D-6B10-E54E-B310-AF96262957E5}"/>
              </a:ext>
            </a:extLst>
          </p:cNvPr>
          <p:cNvGrpSpPr/>
          <p:nvPr/>
        </p:nvGrpSpPr>
        <p:grpSpPr>
          <a:xfrm>
            <a:off x="1969858" y="416599"/>
            <a:ext cx="774714" cy="301928"/>
            <a:chOff x="1720552" y="1089669"/>
            <a:chExt cx="1039950" cy="254334"/>
          </a:xfrm>
        </p:grpSpPr>
        <p:sp>
          <p:nvSpPr>
            <p:cNvPr id="80" name="Rounded Rectangle 40">
              <a:extLst>
                <a:ext uri="{FF2B5EF4-FFF2-40B4-BE49-F238E27FC236}">
                  <a16:creationId xmlns:a16="http://schemas.microsoft.com/office/drawing/2014/main" id="{71A63623-D9C1-804B-AE80-B7E7FD747F86}"/>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6F501676-D845-754A-BA7D-B2F369D9BAC3}"/>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84" name="Graphic 83">
              <a:extLst>
                <a:ext uri="{FF2B5EF4-FFF2-40B4-BE49-F238E27FC236}">
                  <a16:creationId xmlns:a16="http://schemas.microsoft.com/office/drawing/2014/main" id="{A3DD8B9B-7273-E64F-843C-69F3739151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3780587"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Video Demos (3 of 4)</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sp>
        <p:nvSpPr>
          <p:cNvPr id="67" name="TextBox 66">
            <a:extLst>
              <a:ext uri="{FF2B5EF4-FFF2-40B4-BE49-F238E27FC236}">
                <a16:creationId xmlns:a16="http://schemas.microsoft.com/office/drawing/2014/main" id="{BB5D924A-7BD2-4466-9E17-E86DE9B123F0}"/>
              </a:ext>
            </a:extLst>
          </p:cNvPr>
          <p:cNvSpPr txBox="1"/>
          <p:nvPr/>
        </p:nvSpPr>
        <p:spPr>
          <a:xfrm>
            <a:off x="3721423" y="1662107"/>
            <a:ext cx="3361548" cy="448988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Natural language messaging queries</a:t>
            </a:r>
          </a:p>
          <a:p>
            <a:pPr marL="628650" lvl="1"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Results include buttons with suggestions</a:t>
            </a: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marL="171450" indent="-171450">
              <a:lnSpc>
                <a:spcPct val="150000"/>
              </a:lnSpc>
              <a:buFont typeface="Arial" panose="020B0604020202020204" pitchFamily="34" charset="0"/>
              <a:buChar char="•"/>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Click to play (or press →) </a:t>
            </a: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 Audio turned off as default</a:t>
            </a:r>
          </a:p>
        </p:txBody>
      </p:sp>
      <p:pic>
        <p:nvPicPr>
          <p:cNvPr id="3" name="1">
            <a:hlinkClick r:id="" action="ppaction://media"/>
            <a:extLst>
              <a:ext uri="{FF2B5EF4-FFF2-40B4-BE49-F238E27FC236}">
                <a16:creationId xmlns:a16="http://schemas.microsoft.com/office/drawing/2014/main" id="{E135B6ED-C571-4D61-B0F8-16EE83CB215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953028" y="1607321"/>
            <a:ext cx="2571750" cy="4572000"/>
          </a:xfrm>
          <a:prstGeom prst="rect">
            <a:avLst/>
          </a:prstGeom>
        </p:spPr>
      </p:pic>
      <p:grpSp>
        <p:nvGrpSpPr>
          <p:cNvPr id="76" name="Group 75">
            <a:extLst>
              <a:ext uri="{FF2B5EF4-FFF2-40B4-BE49-F238E27FC236}">
                <a16:creationId xmlns:a16="http://schemas.microsoft.com/office/drawing/2014/main" id="{8416F87D-BB1E-E142-9CEE-65AEC31EB6CD}"/>
              </a:ext>
            </a:extLst>
          </p:cNvPr>
          <p:cNvGrpSpPr/>
          <p:nvPr/>
        </p:nvGrpSpPr>
        <p:grpSpPr>
          <a:xfrm>
            <a:off x="0" y="4820404"/>
            <a:ext cx="2838090" cy="1732303"/>
            <a:chOff x="-8" y="4818617"/>
            <a:chExt cx="2838090" cy="1732303"/>
          </a:xfrm>
        </p:grpSpPr>
        <p:pic>
          <p:nvPicPr>
            <p:cNvPr id="77" name="Picture 76" descr="Graphical user interface, text, application, chat or text message&#10;&#10;Description automatically generated">
              <a:extLst>
                <a:ext uri="{FF2B5EF4-FFF2-40B4-BE49-F238E27FC236}">
                  <a16:creationId xmlns:a16="http://schemas.microsoft.com/office/drawing/2014/main" id="{51E72C69-CF3A-2F4E-9645-48D76EFF1A9B}"/>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78" name="Straight Connector 77">
              <a:extLst>
                <a:ext uri="{FF2B5EF4-FFF2-40B4-BE49-F238E27FC236}">
                  <a16:creationId xmlns:a16="http://schemas.microsoft.com/office/drawing/2014/main" id="{0300579F-6DBE-5B43-A668-E2A100B13E26}"/>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9D84C3C6-2B21-EC4B-BD50-EC38579B4A5F}"/>
              </a:ext>
            </a:extLst>
          </p:cNvPr>
          <p:cNvGrpSpPr/>
          <p:nvPr/>
        </p:nvGrpSpPr>
        <p:grpSpPr>
          <a:xfrm>
            <a:off x="1552646" y="1347542"/>
            <a:ext cx="1171972" cy="301928"/>
            <a:chOff x="1720552" y="1089669"/>
            <a:chExt cx="1039950" cy="254334"/>
          </a:xfrm>
        </p:grpSpPr>
        <p:sp>
          <p:nvSpPr>
            <p:cNvPr id="86" name="Rounded Rectangle 40">
              <a:extLst>
                <a:ext uri="{FF2B5EF4-FFF2-40B4-BE49-F238E27FC236}">
                  <a16:creationId xmlns:a16="http://schemas.microsoft.com/office/drawing/2014/main" id="{9CC79DD0-D23C-ED42-BBA1-7830B582BFE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DD41025A-2CD6-5A43-8DE8-6F5D377BCE60}"/>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88" name="Graphic 87">
              <a:extLst>
                <a:ext uri="{FF2B5EF4-FFF2-40B4-BE49-F238E27FC236}">
                  <a16:creationId xmlns:a16="http://schemas.microsoft.com/office/drawing/2014/main" id="{746CA93D-70F5-E544-AAA3-C1A23D4B16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89" name="Group 88">
            <a:extLst>
              <a:ext uri="{FF2B5EF4-FFF2-40B4-BE49-F238E27FC236}">
                <a16:creationId xmlns:a16="http://schemas.microsoft.com/office/drawing/2014/main" id="{207EE968-3290-A94D-A3F8-DB8D03CD99D0}"/>
              </a:ext>
            </a:extLst>
          </p:cNvPr>
          <p:cNvGrpSpPr/>
          <p:nvPr/>
        </p:nvGrpSpPr>
        <p:grpSpPr>
          <a:xfrm>
            <a:off x="1552646" y="2438886"/>
            <a:ext cx="1171972" cy="301928"/>
            <a:chOff x="1720552" y="1089669"/>
            <a:chExt cx="1039950" cy="254334"/>
          </a:xfrm>
        </p:grpSpPr>
        <p:sp>
          <p:nvSpPr>
            <p:cNvPr id="90" name="Rounded Rectangle 40">
              <a:extLst>
                <a:ext uri="{FF2B5EF4-FFF2-40B4-BE49-F238E27FC236}">
                  <a16:creationId xmlns:a16="http://schemas.microsoft.com/office/drawing/2014/main" id="{4D8930CE-04F7-4A42-98ED-9BC8AABC1DAE}"/>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8F08D012-4823-CC44-8C58-0CE01C9A5750}"/>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92" name="Graphic 91">
              <a:extLst>
                <a:ext uri="{FF2B5EF4-FFF2-40B4-BE49-F238E27FC236}">
                  <a16:creationId xmlns:a16="http://schemas.microsoft.com/office/drawing/2014/main" id="{224EAC25-BE64-E846-991D-442AAC95FA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97" name="Group 96">
            <a:extLst>
              <a:ext uri="{FF2B5EF4-FFF2-40B4-BE49-F238E27FC236}">
                <a16:creationId xmlns:a16="http://schemas.microsoft.com/office/drawing/2014/main" id="{E8BA4C61-3C66-574E-A2B5-5B31683D8A45}"/>
              </a:ext>
            </a:extLst>
          </p:cNvPr>
          <p:cNvGrpSpPr/>
          <p:nvPr/>
        </p:nvGrpSpPr>
        <p:grpSpPr>
          <a:xfrm flipH="1">
            <a:off x="123728" y="828073"/>
            <a:ext cx="2074254" cy="406316"/>
            <a:chOff x="786917" y="1089669"/>
            <a:chExt cx="1976292" cy="255789"/>
          </a:xfrm>
        </p:grpSpPr>
        <p:sp>
          <p:nvSpPr>
            <p:cNvPr id="98" name="Rounded Rectangle 60">
              <a:extLst>
                <a:ext uri="{FF2B5EF4-FFF2-40B4-BE49-F238E27FC236}">
                  <a16:creationId xmlns:a16="http://schemas.microsoft.com/office/drawing/2014/main" id="{2E074B4E-D117-6641-8988-1F6238B72EA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extBox 124">
              <a:extLst>
                <a:ext uri="{FF2B5EF4-FFF2-40B4-BE49-F238E27FC236}">
                  <a16:creationId xmlns:a16="http://schemas.microsoft.com/office/drawing/2014/main" id="{79103B2B-D3E0-064A-BA0E-E6DA8C3AD62F}"/>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126" name="Graphic 125">
              <a:extLst>
                <a:ext uri="{FF2B5EF4-FFF2-40B4-BE49-F238E27FC236}">
                  <a16:creationId xmlns:a16="http://schemas.microsoft.com/office/drawing/2014/main" id="{9A814055-14A6-8D46-BEB7-A4BD773489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046" y="1253130"/>
              <a:ext cx="68163" cy="92328"/>
            </a:xfrm>
            <a:prstGeom prst="rect">
              <a:avLst/>
            </a:prstGeom>
          </p:spPr>
        </p:pic>
      </p:grpSp>
      <p:grpSp>
        <p:nvGrpSpPr>
          <p:cNvPr id="127" name="Group 126">
            <a:extLst>
              <a:ext uri="{FF2B5EF4-FFF2-40B4-BE49-F238E27FC236}">
                <a16:creationId xmlns:a16="http://schemas.microsoft.com/office/drawing/2014/main" id="{1B440EB5-D0B2-0E44-9352-2530E57527CA}"/>
              </a:ext>
            </a:extLst>
          </p:cNvPr>
          <p:cNvGrpSpPr/>
          <p:nvPr/>
        </p:nvGrpSpPr>
        <p:grpSpPr>
          <a:xfrm flipH="1">
            <a:off x="123708" y="1755479"/>
            <a:ext cx="2074254" cy="565072"/>
            <a:chOff x="786917" y="1089669"/>
            <a:chExt cx="1976292" cy="255789"/>
          </a:xfrm>
        </p:grpSpPr>
        <p:sp>
          <p:nvSpPr>
            <p:cNvPr id="128" name="Rounded Rectangle 60">
              <a:extLst>
                <a:ext uri="{FF2B5EF4-FFF2-40B4-BE49-F238E27FC236}">
                  <a16:creationId xmlns:a16="http://schemas.microsoft.com/office/drawing/2014/main" id="{91A18EE3-42D9-5F44-9121-F8A28E519006}"/>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a:extLst>
                <a:ext uri="{FF2B5EF4-FFF2-40B4-BE49-F238E27FC236}">
                  <a16:creationId xmlns:a16="http://schemas.microsoft.com/office/drawing/2014/main" id="{5F029779-47C6-AF42-8122-7035F85F4EA3}"/>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130" name="Graphic 129">
              <a:extLst>
                <a:ext uri="{FF2B5EF4-FFF2-40B4-BE49-F238E27FC236}">
                  <a16:creationId xmlns:a16="http://schemas.microsoft.com/office/drawing/2014/main" id="{806DF25E-1025-1C45-8B6E-91F20F4A7E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046" y="1253130"/>
              <a:ext cx="68163" cy="92328"/>
            </a:xfrm>
            <a:prstGeom prst="rect">
              <a:avLst/>
            </a:prstGeom>
          </p:spPr>
        </p:pic>
      </p:grpSp>
      <p:grpSp>
        <p:nvGrpSpPr>
          <p:cNvPr id="131" name="Group 130">
            <a:extLst>
              <a:ext uri="{FF2B5EF4-FFF2-40B4-BE49-F238E27FC236}">
                <a16:creationId xmlns:a16="http://schemas.microsoft.com/office/drawing/2014/main" id="{44019F96-2BA9-3049-B5FF-4FEA7B9BAD28}"/>
              </a:ext>
            </a:extLst>
          </p:cNvPr>
          <p:cNvGrpSpPr/>
          <p:nvPr/>
        </p:nvGrpSpPr>
        <p:grpSpPr>
          <a:xfrm flipH="1">
            <a:off x="101336" y="2841641"/>
            <a:ext cx="2074254" cy="565072"/>
            <a:chOff x="786917" y="1089669"/>
            <a:chExt cx="1976292" cy="255789"/>
          </a:xfrm>
        </p:grpSpPr>
        <p:sp>
          <p:nvSpPr>
            <p:cNvPr id="132" name="Rounded Rectangle 60">
              <a:extLst>
                <a:ext uri="{FF2B5EF4-FFF2-40B4-BE49-F238E27FC236}">
                  <a16:creationId xmlns:a16="http://schemas.microsoft.com/office/drawing/2014/main" id="{2CBE4D64-CA42-EC4A-8512-F7DBD969CA1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a:extLst>
                <a:ext uri="{FF2B5EF4-FFF2-40B4-BE49-F238E27FC236}">
                  <a16:creationId xmlns:a16="http://schemas.microsoft.com/office/drawing/2014/main" id="{87CC4A59-6C12-1746-AE70-86C9EDF5261D}"/>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34" name="Graphic 133">
              <a:extLst>
                <a:ext uri="{FF2B5EF4-FFF2-40B4-BE49-F238E27FC236}">
                  <a16:creationId xmlns:a16="http://schemas.microsoft.com/office/drawing/2014/main" id="{E05EF2A2-65FF-4246-8052-C041758FFE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046" y="1253130"/>
              <a:ext cx="68163" cy="92328"/>
            </a:xfrm>
            <a:prstGeom prst="rect">
              <a:avLst/>
            </a:prstGeom>
          </p:spPr>
        </p:pic>
      </p:grpSp>
      <p:grpSp>
        <p:nvGrpSpPr>
          <p:cNvPr id="135" name="Group 134">
            <a:extLst>
              <a:ext uri="{FF2B5EF4-FFF2-40B4-BE49-F238E27FC236}">
                <a16:creationId xmlns:a16="http://schemas.microsoft.com/office/drawing/2014/main" id="{B03EE3B6-D3A0-7F43-B3BC-2003F3078694}"/>
              </a:ext>
            </a:extLst>
          </p:cNvPr>
          <p:cNvGrpSpPr/>
          <p:nvPr/>
        </p:nvGrpSpPr>
        <p:grpSpPr>
          <a:xfrm>
            <a:off x="666125" y="3516294"/>
            <a:ext cx="2093547" cy="404611"/>
            <a:chOff x="1720552" y="1089669"/>
            <a:chExt cx="1039950" cy="254334"/>
          </a:xfrm>
        </p:grpSpPr>
        <p:sp>
          <p:nvSpPr>
            <p:cNvPr id="136" name="Rounded Rectangle 40">
              <a:extLst>
                <a:ext uri="{FF2B5EF4-FFF2-40B4-BE49-F238E27FC236}">
                  <a16:creationId xmlns:a16="http://schemas.microsoft.com/office/drawing/2014/main" id="{3BDD083B-5BD0-9D4F-B1BE-ED6A9DD6CF4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77AB1CAE-FDFB-2A4B-8DFF-86B98722287C}"/>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Can I demo any of these bots to see how they work?</a:t>
              </a:r>
            </a:p>
          </p:txBody>
        </p:sp>
        <p:pic>
          <p:nvPicPr>
            <p:cNvPr id="138" name="Graphic 137">
              <a:extLst>
                <a:ext uri="{FF2B5EF4-FFF2-40B4-BE49-F238E27FC236}">
                  <a16:creationId xmlns:a16="http://schemas.microsoft.com/office/drawing/2014/main" id="{9069CD68-808A-EA46-BF12-1B89E1B7E9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139" name="Group 138">
            <a:extLst>
              <a:ext uri="{FF2B5EF4-FFF2-40B4-BE49-F238E27FC236}">
                <a16:creationId xmlns:a16="http://schemas.microsoft.com/office/drawing/2014/main" id="{747B637E-55F0-AD42-B895-82A60B017650}"/>
              </a:ext>
            </a:extLst>
          </p:cNvPr>
          <p:cNvGrpSpPr/>
          <p:nvPr/>
        </p:nvGrpSpPr>
        <p:grpSpPr>
          <a:xfrm flipH="1">
            <a:off x="123688" y="4030487"/>
            <a:ext cx="2074254" cy="565072"/>
            <a:chOff x="786917" y="1089669"/>
            <a:chExt cx="1976292" cy="255789"/>
          </a:xfrm>
        </p:grpSpPr>
        <p:sp>
          <p:nvSpPr>
            <p:cNvPr id="140" name="Rounded Rectangle 60">
              <a:extLst>
                <a:ext uri="{FF2B5EF4-FFF2-40B4-BE49-F238E27FC236}">
                  <a16:creationId xmlns:a16="http://schemas.microsoft.com/office/drawing/2014/main" id="{B20824D5-A7B9-BF42-9041-29A533C9CEBC}"/>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81B08A74-3B37-7B48-8E6F-A3BA0D24CB75}"/>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Unfortunately, these bots are no longer live. However, you can watch these video demos of Monkey Pets!</a:t>
              </a:r>
            </a:p>
          </p:txBody>
        </p:sp>
        <p:pic>
          <p:nvPicPr>
            <p:cNvPr id="142" name="Graphic 141">
              <a:extLst>
                <a:ext uri="{FF2B5EF4-FFF2-40B4-BE49-F238E27FC236}">
                  <a16:creationId xmlns:a16="http://schemas.microsoft.com/office/drawing/2014/main" id="{026CCB0A-B8CC-6A42-9252-F9246BA13E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95046" y="1253130"/>
              <a:ext cx="68163" cy="92328"/>
            </a:xfrm>
            <a:prstGeom prst="rect">
              <a:avLst/>
            </a:prstGeom>
          </p:spPr>
        </p:pic>
      </p:grpSp>
    </p:spTree>
    <p:extLst>
      <p:ext uri="{BB962C8B-B14F-4D97-AF65-F5344CB8AC3E}">
        <p14:creationId xmlns:p14="http://schemas.microsoft.com/office/powerpoint/2010/main" val="201967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FDBC8F6E-2274-BB49-8ED6-F5F084F5B81B}"/>
              </a:ext>
            </a:extLst>
          </p:cNvPr>
          <p:cNvGrpSpPr/>
          <p:nvPr/>
        </p:nvGrpSpPr>
        <p:grpSpPr>
          <a:xfrm>
            <a:off x="1969858" y="416599"/>
            <a:ext cx="774714" cy="301928"/>
            <a:chOff x="1720552" y="1089669"/>
            <a:chExt cx="1039950" cy="254334"/>
          </a:xfrm>
        </p:grpSpPr>
        <p:sp>
          <p:nvSpPr>
            <p:cNvPr id="83" name="Rounded Rectangle 40">
              <a:extLst>
                <a:ext uri="{FF2B5EF4-FFF2-40B4-BE49-F238E27FC236}">
                  <a16:creationId xmlns:a16="http://schemas.microsoft.com/office/drawing/2014/main" id="{D4B7B00B-93EA-024F-9F8F-CCF2EE97252A}"/>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53DB913C-273C-8F45-A887-FAB6573A0E52}"/>
                </a:ext>
              </a:extLst>
            </p:cNvPr>
            <p:cNvSpPr txBox="1"/>
            <p:nvPr/>
          </p:nvSpPr>
          <p:spPr>
            <a:xfrm>
              <a:off x="1720553" y="1122965"/>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Next bot</a:t>
              </a:r>
            </a:p>
          </p:txBody>
        </p:sp>
        <p:pic>
          <p:nvPicPr>
            <p:cNvPr id="85" name="Graphic 84">
              <a:extLst>
                <a:ext uri="{FF2B5EF4-FFF2-40B4-BE49-F238E27FC236}">
                  <a16:creationId xmlns:a16="http://schemas.microsoft.com/office/drawing/2014/main" id="{4369975E-9B89-D745-AD4B-D964BFC8E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6602" y="1130473"/>
              <a:ext cx="163900" cy="212720"/>
            </a:xfrm>
            <a:prstGeom prst="rect">
              <a:avLst/>
            </a:prstGeom>
          </p:spPr>
        </p:pic>
      </p:grpSp>
      <p:grpSp>
        <p:nvGrpSpPr>
          <p:cNvPr id="86" name="Group 85">
            <a:extLst>
              <a:ext uri="{FF2B5EF4-FFF2-40B4-BE49-F238E27FC236}">
                <a16:creationId xmlns:a16="http://schemas.microsoft.com/office/drawing/2014/main" id="{D3E3FE76-1954-6748-B560-5AB6B0CEAA52}"/>
              </a:ext>
            </a:extLst>
          </p:cNvPr>
          <p:cNvGrpSpPr/>
          <p:nvPr/>
        </p:nvGrpSpPr>
        <p:grpSpPr>
          <a:xfrm>
            <a:off x="1552646" y="1347542"/>
            <a:ext cx="1171972" cy="301928"/>
            <a:chOff x="1720552" y="1089669"/>
            <a:chExt cx="1039950" cy="254334"/>
          </a:xfrm>
        </p:grpSpPr>
        <p:sp>
          <p:nvSpPr>
            <p:cNvPr id="87" name="Rounded Rectangle 40">
              <a:extLst>
                <a:ext uri="{FF2B5EF4-FFF2-40B4-BE49-F238E27FC236}">
                  <a16:creationId xmlns:a16="http://schemas.microsoft.com/office/drawing/2014/main" id="{958A7FB8-98FF-B542-AAC1-63FDF88D21AC}"/>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D1F62A24-9C1B-D048-8365-A493814B2398}"/>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89" name="Graphic 88">
              <a:extLst>
                <a:ext uri="{FF2B5EF4-FFF2-40B4-BE49-F238E27FC236}">
                  <a16:creationId xmlns:a16="http://schemas.microsoft.com/office/drawing/2014/main" id="{966472A6-03D7-3A40-8195-79F1F9745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90" name="Group 89">
            <a:extLst>
              <a:ext uri="{FF2B5EF4-FFF2-40B4-BE49-F238E27FC236}">
                <a16:creationId xmlns:a16="http://schemas.microsoft.com/office/drawing/2014/main" id="{85C34B20-9CD5-0147-85E7-FF05D079C433}"/>
              </a:ext>
            </a:extLst>
          </p:cNvPr>
          <p:cNvGrpSpPr/>
          <p:nvPr/>
        </p:nvGrpSpPr>
        <p:grpSpPr>
          <a:xfrm>
            <a:off x="1552646" y="2438886"/>
            <a:ext cx="1171972" cy="301928"/>
            <a:chOff x="1720552" y="1089669"/>
            <a:chExt cx="1039950" cy="254334"/>
          </a:xfrm>
        </p:grpSpPr>
        <p:sp>
          <p:nvSpPr>
            <p:cNvPr id="91" name="Rounded Rectangle 40">
              <a:extLst>
                <a:ext uri="{FF2B5EF4-FFF2-40B4-BE49-F238E27FC236}">
                  <a16:creationId xmlns:a16="http://schemas.microsoft.com/office/drawing/2014/main" id="{1D01E271-9B03-0B44-9610-A6E1F30E301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9F8B10D9-2A85-EB48-9167-FDB6465B09B1}"/>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93" name="Graphic 92">
              <a:extLst>
                <a:ext uri="{FF2B5EF4-FFF2-40B4-BE49-F238E27FC236}">
                  <a16:creationId xmlns:a16="http://schemas.microsoft.com/office/drawing/2014/main" id="{D383DF4D-4935-DA4F-90FD-D7DFB2E1D4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94" name="Group 93">
            <a:extLst>
              <a:ext uri="{FF2B5EF4-FFF2-40B4-BE49-F238E27FC236}">
                <a16:creationId xmlns:a16="http://schemas.microsoft.com/office/drawing/2014/main" id="{CCBB72C1-EEC9-5743-91CD-F4D5D8363964}"/>
              </a:ext>
            </a:extLst>
          </p:cNvPr>
          <p:cNvGrpSpPr/>
          <p:nvPr/>
        </p:nvGrpSpPr>
        <p:grpSpPr>
          <a:xfrm flipH="1">
            <a:off x="189995" y="-99333"/>
            <a:ext cx="2074254" cy="406316"/>
            <a:chOff x="786917" y="1089669"/>
            <a:chExt cx="1976292" cy="255789"/>
          </a:xfrm>
        </p:grpSpPr>
        <p:sp>
          <p:nvSpPr>
            <p:cNvPr id="95" name="Rounded Rectangle 60">
              <a:extLst>
                <a:ext uri="{FF2B5EF4-FFF2-40B4-BE49-F238E27FC236}">
                  <a16:creationId xmlns:a16="http://schemas.microsoft.com/office/drawing/2014/main" id="{AF2623CC-F55F-9B49-96EB-6E4C1CC788D7}"/>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B1BA76B1-D348-3046-A2CC-C545A08FC50E}"/>
                </a:ext>
              </a:extLst>
            </p:cNvPr>
            <p:cNvSpPr txBox="1"/>
            <p:nvPr/>
          </p:nvSpPr>
          <p:spPr>
            <a:xfrm>
              <a:off x="786917" y="1100310"/>
              <a:ext cx="1897201" cy="13602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made headlines with the Yahoo New Bot!</a:t>
              </a:r>
            </a:p>
          </p:txBody>
        </p:sp>
        <p:pic>
          <p:nvPicPr>
            <p:cNvPr id="97" name="Graphic 96">
              <a:extLst>
                <a:ext uri="{FF2B5EF4-FFF2-40B4-BE49-F238E27FC236}">
                  <a16:creationId xmlns:a16="http://schemas.microsoft.com/office/drawing/2014/main" id="{88F47C34-12E7-E24C-8E98-F9264D31F2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98" name="Group 97">
            <a:extLst>
              <a:ext uri="{FF2B5EF4-FFF2-40B4-BE49-F238E27FC236}">
                <a16:creationId xmlns:a16="http://schemas.microsoft.com/office/drawing/2014/main" id="{A3E5943D-3652-A64B-A356-395D6194091C}"/>
              </a:ext>
            </a:extLst>
          </p:cNvPr>
          <p:cNvGrpSpPr/>
          <p:nvPr/>
        </p:nvGrpSpPr>
        <p:grpSpPr>
          <a:xfrm flipH="1">
            <a:off x="123728" y="828073"/>
            <a:ext cx="2074254" cy="406316"/>
            <a:chOff x="786917" y="1089669"/>
            <a:chExt cx="1976292" cy="255789"/>
          </a:xfrm>
        </p:grpSpPr>
        <p:sp>
          <p:nvSpPr>
            <p:cNvPr id="125" name="Rounded Rectangle 60">
              <a:extLst>
                <a:ext uri="{FF2B5EF4-FFF2-40B4-BE49-F238E27FC236}">
                  <a16:creationId xmlns:a16="http://schemas.microsoft.com/office/drawing/2014/main" id="{250AA523-C6F5-F846-B3EE-F311B01D8D1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extBox 125">
              <a:extLst>
                <a:ext uri="{FF2B5EF4-FFF2-40B4-BE49-F238E27FC236}">
                  <a16:creationId xmlns:a16="http://schemas.microsoft.com/office/drawing/2014/main" id="{344DAC30-ADEF-EB4B-8E95-4AE4339097CE}"/>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127" name="Graphic 126">
              <a:extLst>
                <a:ext uri="{FF2B5EF4-FFF2-40B4-BE49-F238E27FC236}">
                  <a16:creationId xmlns:a16="http://schemas.microsoft.com/office/drawing/2014/main" id="{9DC4A660-F05E-EB4C-A177-C352C65F21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28" name="Group 127">
            <a:extLst>
              <a:ext uri="{FF2B5EF4-FFF2-40B4-BE49-F238E27FC236}">
                <a16:creationId xmlns:a16="http://schemas.microsoft.com/office/drawing/2014/main" id="{1A26D535-7F6F-7240-AF2C-B6FF7D7AE83F}"/>
              </a:ext>
            </a:extLst>
          </p:cNvPr>
          <p:cNvGrpSpPr/>
          <p:nvPr/>
        </p:nvGrpSpPr>
        <p:grpSpPr>
          <a:xfrm flipH="1">
            <a:off x="123708" y="1755479"/>
            <a:ext cx="2074254" cy="565072"/>
            <a:chOff x="786917" y="1089669"/>
            <a:chExt cx="1976292" cy="255789"/>
          </a:xfrm>
        </p:grpSpPr>
        <p:sp>
          <p:nvSpPr>
            <p:cNvPr id="129" name="Rounded Rectangle 60">
              <a:extLst>
                <a:ext uri="{FF2B5EF4-FFF2-40B4-BE49-F238E27FC236}">
                  <a16:creationId xmlns:a16="http://schemas.microsoft.com/office/drawing/2014/main" id="{FA3000C2-7616-AD4C-977D-9BD5D4147F8A}"/>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B9678A98-A4F6-1447-AA85-2FE28710B1B3}"/>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131" name="Graphic 130">
              <a:extLst>
                <a:ext uri="{FF2B5EF4-FFF2-40B4-BE49-F238E27FC236}">
                  <a16:creationId xmlns:a16="http://schemas.microsoft.com/office/drawing/2014/main" id="{BE288055-FD22-1644-97BE-712585A38A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32" name="Group 131">
            <a:extLst>
              <a:ext uri="{FF2B5EF4-FFF2-40B4-BE49-F238E27FC236}">
                <a16:creationId xmlns:a16="http://schemas.microsoft.com/office/drawing/2014/main" id="{1FC50F78-0069-E040-886C-9E91AB679148}"/>
              </a:ext>
            </a:extLst>
          </p:cNvPr>
          <p:cNvGrpSpPr/>
          <p:nvPr/>
        </p:nvGrpSpPr>
        <p:grpSpPr>
          <a:xfrm flipH="1">
            <a:off x="101336" y="2841641"/>
            <a:ext cx="2074254" cy="565072"/>
            <a:chOff x="786917" y="1089669"/>
            <a:chExt cx="1976292" cy="255789"/>
          </a:xfrm>
        </p:grpSpPr>
        <p:sp>
          <p:nvSpPr>
            <p:cNvPr id="133" name="Rounded Rectangle 60">
              <a:extLst>
                <a:ext uri="{FF2B5EF4-FFF2-40B4-BE49-F238E27FC236}">
                  <a16:creationId xmlns:a16="http://schemas.microsoft.com/office/drawing/2014/main" id="{ECEF5137-479C-CE45-8B66-9D2A8441579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a:extLst>
                <a:ext uri="{FF2B5EF4-FFF2-40B4-BE49-F238E27FC236}">
                  <a16:creationId xmlns:a16="http://schemas.microsoft.com/office/drawing/2014/main" id="{519B84D8-D0C3-024F-89D1-4FB0115CBE1B}"/>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35" name="Graphic 134">
              <a:extLst>
                <a:ext uri="{FF2B5EF4-FFF2-40B4-BE49-F238E27FC236}">
                  <a16:creationId xmlns:a16="http://schemas.microsoft.com/office/drawing/2014/main" id="{4BBBFD5C-2D9D-114C-A907-DA0B794C66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36" name="Group 135">
            <a:extLst>
              <a:ext uri="{FF2B5EF4-FFF2-40B4-BE49-F238E27FC236}">
                <a16:creationId xmlns:a16="http://schemas.microsoft.com/office/drawing/2014/main" id="{577431A9-412E-9B45-88F4-ACA4922D3745}"/>
              </a:ext>
            </a:extLst>
          </p:cNvPr>
          <p:cNvGrpSpPr/>
          <p:nvPr/>
        </p:nvGrpSpPr>
        <p:grpSpPr>
          <a:xfrm>
            <a:off x="666125" y="3516294"/>
            <a:ext cx="2093547" cy="404611"/>
            <a:chOff x="1720552" y="1089669"/>
            <a:chExt cx="1039950" cy="254334"/>
          </a:xfrm>
        </p:grpSpPr>
        <p:sp>
          <p:nvSpPr>
            <p:cNvPr id="137" name="Rounded Rectangle 40">
              <a:extLst>
                <a:ext uri="{FF2B5EF4-FFF2-40B4-BE49-F238E27FC236}">
                  <a16:creationId xmlns:a16="http://schemas.microsoft.com/office/drawing/2014/main" id="{30336EBF-6592-2B40-B194-B9DF7DEA1939}"/>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extBox 137">
              <a:extLst>
                <a:ext uri="{FF2B5EF4-FFF2-40B4-BE49-F238E27FC236}">
                  <a16:creationId xmlns:a16="http://schemas.microsoft.com/office/drawing/2014/main" id="{DA9DCB01-924A-414C-8C70-8AA7F116AD15}"/>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Can I demo any of these bots to see how they work?</a:t>
              </a:r>
            </a:p>
          </p:txBody>
        </p:sp>
        <p:pic>
          <p:nvPicPr>
            <p:cNvPr id="139" name="Graphic 138">
              <a:extLst>
                <a:ext uri="{FF2B5EF4-FFF2-40B4-BE49-F238E27FC236}">
                  <a16:creationId xmlns:a16="http://schemas.microsoft.com/office/drawing/2014/main" id="{ECD6EB1E-DAAB-8042-A5DC-8AD750F6A7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140" name="Group 139">
            <a:extLst>
              <a:ext uri="{FF2B5EF4-FFF2-40B4-BE49-F238E27FC236}">
                <a16:creationId xmlns:a16="http://schemas.microsoft.com/office/drawing/2014/main" id="{78E32979-4CA2-8E43-850C-2D5FA616E7CE}"/>
              </a:ext>
            </a:extLst>
          </p:cNvPr>
          <p:cNvGrpSpPr/>
          <p:nvPr/>
        </p:nvGrpSpPr>
        <p:grpSpPr>
          <a:xfrm flipH="1">
            <a:off x="123688" y="4030487"/>
            <a:ext cx="2074254" cy="565072"/>
            <a:chOff x="786917" y="1089669"/>
            <a:chExt cx="1976292" cy="255789"/>
          </a:xfrm>
        </p:grpSpPr>
        <p:sp>
          <p:nvSpPr>
            <p:cNvPr id="141" name="Rounded Rectangle 60">
              <a:extLst>
                <a:ext uri="{FF2B5EF4-FFF2-40B4-BE49-F238E27FC236}">
                  <a16:creationId xmlns:a16="http://schemas.microsoft.com/office/drawing/2014/main" id="{17668F4D-FA6F-5448-ABA9-7CBC5425CA1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a:extLst>
                <a:ext uri="{FF2B5EF4-FFF2-40B4-BE49-F238E27FC236}">
                  <a16:creationId xmlns:a16="http://schemas.microsoft.com/office/drawing/2014/main" id="{3FA22093-5599-D344-A6C8-F2F43A52FF59}"/>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Unfortunately, these bots are no longer live. However, you can watch these video demos of Monkey Pets!</a:t>
              </a:r>
            </a:p>
          </p:txBody>
        </p:sp>
        <p:pic>
          <p:nvPicPr>
            <p:cNvPr id="143" name="Graphic 142">
              <a:extLst>
                <a:ext uri="{FF2B5EF4-FFF2-40B4-BE49-F238E27FC236}">
                  <a16:creationId xmlns:a16="http://schemas.microsoft.com/office/drawing/2014/main" id="{811620EA-DC21-D143-87D0-500D7491D9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3820661"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Video Demos (4 of 4)</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…seen enough Mya.. Thanks!</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sp>
        <p:nvSpPr>
          <p:cNvPr id="67" name="TextBox 66">
            <a:extLst>
              <a:ext uri="{FF2B5EF4-FFF2-40B4-BE49-F238E27FC236}">
                <a16:creationId xmlns:a16="http://schemas.microsoft.com/office/drawing/2014/main" id="{BB5D924A-7BD2-4466-9E17-E86DE9B123F0}"/>
              </a:ext>
            </a:extLst>
          </p:cNvPr>
          <p:cNvSpPr txBox="1"/>
          <p:nvPr/>
        </p:nvSpPr>
        <p:spPr>
          <a:xfrm>
            <a:off x="3721423" y="1662107"/>
            <a:ext cx="3361548" cy="448988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Interacting with Monkey Pets with other users in Kik session</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Click to play (or press →) </a:t>
            </a: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 Audio turned off as default</a:t>
            </a:r>
          </a:p>
        </p:txBody>
      </p:sp>
      <p:pic>
        <p:nvPicPr>
          <p:cNvPr id="2" name="3">
            <a:hlinkClick r:id="" action="ppaction://media"/>
            <a:extLst>
              <a:ext uri="{FF2B5EF4-FFF2-40B4-BE49-F238E27FC236}">
                <a16:creationId xmlns:a16="http://schemas.microsoft.com/office/drawing/2014/main" id="{C04DCF48-5ED2-4C8E-B5D6-72E4DF38DBB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953028" y="1594689"/>
            <a:ext cx="2571750" cy="4572000"/>
          </a:xfrm>
          <a:prstGeom prst="rect">
            <a:avLst/>
          </a:prstGeom>
        </p:spPr>
      </p:pic>
      <p:grpSp>
        <p:nvGrpSpPr>
          <p:cNvPr id="76" name="Group 75">
            <a:extLst>
              <a:ext uri="{FF2B5EF4-FFF2-40B4-BE49-F238E27FC236}">
                <a16:creationId xmlns:a16="http://schemas.microsoft.com/office/drawing/2014/main" id="{58BB4528-F6E8-074B-8619-17476B0E8E3A}"/>
              </a:ext>
            </a:extLst>
          </p:cNvPr>
          <p:cNvGrpSpPr/>
          <p:nvPr/>
        </p:nvGrpSpPr>
        <p:grpSpPr>
          <a:xfrm>
            <a:off x="0" y="4820404"/>
            <a:ext cx="2838090" cy="1732303"/>
            <a:chOff x="-8" y="4818617"/>
            <a:chExt cx="2838090" cy="1732303"/>
          </a:xfrm>
        </p:grpSpPr>
        <p:pic>
          <p:nvPicPr>
            <p:cNvPr id="77" name="Picture 76" descr="Graphical user interface, text, application, chat or text message&#10;&#10;Description automatically generated">
              <a:extLst>
                <a:ext uri="{FF2B5EF4-FFF2-40B4-BE49-F238E27FC236}">
                  <a16:creationId xmlns:a16="http://schemas.microsoft.com/office/drawing/2014/main" id="{D68BC74A-A819-934C-B3A8-50CA734E8AC0}"/>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78" name="Straight Connector 77">
              <a:extLst>
                <a:ext uri="{FF2B5EF4-FFF2-40B4-BE49-F238E27FC236}">
                  <a16:creationId xmlns:a16="http://schemas.microsoft.com/office/drawing/2014/main" id="{EC527296-8BBF-3E48-ADFD-229449985FD1}"/>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16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C197913F-F3F3-5645-A36F-E22F54C84015}"/>
              </a:ext>
            </a:extLst>
          </p:cNvPr>
          <p:cNvGrpSpPr/>
          <p:nvPr/>
        </p:nvGrpSpPr>
        <p:grpSpPr>
          <a:xfrm>
            <a:off x="1552646" y="899587"/>
            <a:ext cx="1171972" cy="301928"/>
            <a:chOff x="1720552" y="1089669"/>
            <a:chExt cx="1039950" cy="254334"/>
          </a:xfrm>
        </p:grpSpPr>
        <p:sp>
          <p:nvSpPr>
            <p:cNvPr id="73" name="Rounded Rectangle 40">
              <a:extLst>
                <a:ext uri="{FF2B5EF4-FFF2-40B4-BE49-F238E27FC236}">
                  <a16:creationId xmlns:a16="http://schemas.microsoft.com/office/drawing/2014/main" id="{A426DD7E-41AA-6143-8AB2-8861613EE816}"/>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7DB7021A-ED61-2E43-944C-4A9279ECE2E2}"/>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what else is there?</a:t>
              </a:r>
            </a:p>
          </p:txBody>
        </p:sp>
        <p:pic>
          <p:nvPicPr>
            <p:cNvPr id="75" name="Graphic 74">
              <a:extLst>
                <a:ext uri="{FF2B5EF4-FFF2-40B4-BE49-F238E27FC236}">
                  <a16:creationId xmlns:a16="http://schemas.microsoft.com/office/drawing/2014/main" id="{68AF962C-53A9-CE4F-8DA8-92B173C92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76" name="Group 75">
            <a:extLst>
              <a:ext uri="{FF2B5EF4-FFF2-40B4-BE49-F238E27FC236}">
                <a16:creationId xmlns:a16="http://schemas.microsoft.com/office/drawing/2014/main" id="{D700B8BF-C740-B74F-8B4F-339E30310179}"/>
              </a:ext>
            </a:extLst>
          </p:cNvPr>
          <p:cNvGrpSpPr/>
          <p:nvPr/>
        </p:nvGrpSpPr>
        <p:grpSpPr>
          <a:xfrm>
            <a:off x="1552646" y="1990931"/>
            <a:ext cx="1171972" cy="301928"/>
            <a:chOff x="1720552" y="1089669"/>
            <a:chExt cx="1039950" cy="254334"/>
          </a:xfrm>
        </p:grpSpPr>
        <p:sp>
          <p:nvSpPr>
            <p:cNvPr id="77" name="Rounded Rectangle 40">
              <a:extLst>
                <a:ext uri="{FF2B5EF4-FFF2-40B4-BE49-F238E27FC236}">
                  <a16:creationId xmlns:a16="http://schemas.microsoft.com/office/drawing/2014/main" id="{16FC4786-7EDA-5948-9C9F-4CA0FA382B46}"/>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25671E19-D228-7247-8F3F-1AE9BEF82468}"/>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79" name="Graphic 78">
              <a:extLst>
                <a:ext uri="{FF2B5EF4-FFF2-40B4-BE49-F238E27FC236}">
                  <a16:creationId xmlns:a16="http://schemas.microsoft.com/office/drawing/2014/main" id="{066D94DA-40FE-D347-979D-72D542803C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grpSp>
        <p:nvGrpSpPr>
          <p:cNvPr id="105" name="Group 104">
            <a:extLst>
              <a:ext uri="{FF2B5EF4-FFF2-40B4-BE49-F238E27FC236}">
                <a16:creationId xmlns:a16="http://schemas.microsoft.com/office/drawing/2014/main" id="{ADEA792A-6199-4CC7-8D3A-081BA33940DE}"/>
              </a:ext>
            </a:extLst>
          </p:cNvPr>
          <p:cNvGrpSpPr/>
          <p:nvPr/>
        </p:nvGrpSpPr>
        <p:grpSpPr>
          <a:xfrm flipH="1">
            <a:off x="123728" y="396238"/>
            <a:ext cx="2074254" cy="406316"/>
            <a:chOff x="786917" y="1089669"/>
            <a:chExt cx="1976292" cy="255789"/>
          </a:xfrm>
        </p:grpSpPr>
        <p:sp>
          <p:nvSpPr>
            <p:cNvPr id="106" name="Rounded Rectangle 60">
              <a:extLst>
                <a:ext uri="{FF2B5EF4-FFF2-40B4-BE49-F238E27FC236}">
                  <a16:creationId xmlns:a16="http://schemas.microsoft.com/office/drawing/2014/main" id="{303A7223-F4E4-41C5-816A-4AB929A7DDA1}"/>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B958D0CD-C7CD-4C36-A14D-A74152FD23A2}"/>
                </a:ext>
              </a:extLst>
            </p:cNvPr>
            <p:cNvSpPr txBox="1"/>
            <p:nvPr/>
          </p:nvSpPr>
          <p:spPr>
            <a:xfrm>
              <a:off x="786917" y="1100310"/>
              <a:ext cx="1897201" cy="23250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Michael was sunshine and rainbows when working on the Weather Bot!</a:t>
              </a:r>
            </a:p>
          </p:txBody>
        </p:sp>
        <p:pic>
          <p:nvPicPr>
            <p:cNvPr id="108" name="Graphic 107">
              <a:extLst>
                <a:ext uri="{FF2B5EF4-FFF2-40B4-BE49-F238E27FC236}">
                  <a16:creationId xmlns:a16="http://schemas.microsoft.com/office/drawing/2014/main" id="{BF3EA0C5-7F2D-4AB6-8631-257857A354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13" name="Group 112">
            <a:extLst>
              <a:ext uri="{FF2B5EF4-FFF2-40B4-BE49-F238E27FC236}">
                <a16:creationId xmlns:a16="http://schemas.microsoft.com/office/drawing/2014/main" id="{C93C44B0-91F1-4285-8166-2C75349B0EDF}"/>
              </a:ext>
            </a:extLst>
          </p:cNvPr>
          <p:cNvGrpSpPr/>
          <p:nvPr/>
        </p:nvGrpSpPr>
        <p:grpSpPr>
          <a:xfrm flipH="1">
            <a:off x="123708" y="1319160"/>
            <a:ext cx="2074254" cy="565072"/>
            <a:chOff x="786917" y="1089669"/>
            <a:chExt cx="1976292" cy="255789"/>
          </a:xfrm>
        </p:grpSpPr>
        <p:sp>
          <p:nvSpPr>
            <p:cNvPr id="114" name="Rounded Rectangle 60">
              <a:extLst>
                <a:ext uri="{FF2B5EF4-FFF2-40B4-BE49-F238E27FC236}">
                  <a16:creationId xmlns:a16="http://schemas.microsoft.com/office/drawing/2014/main" id="{B50F205E-BF25-4314-BB70-FA8F99DC7273}"/>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4ED00B78-06E7-44B1-9F8F-73FD667D086D}"/>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 was all fun and games when Michael wrote for Popchat! Take a peek at some writing samples.</a:t>
              </a:r>
            </a:p>
          </p:txBody>
        </p:sp>
        <p:pic>
          <p:nvPicPr>
            <p:cNvPr id="116" name="Graphic 115">
              <a:extLst>
                <a:ext uri="{FF2B5EF4-FFF2-40B4-BE49-F238E27FC236}">
                  <a16:creationId xmlns:a16="http://schemas.microsoft.com/office/drawing/2014/main" id="{7451CCBB-7315-462E-B5FC-836A05B94A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121" name="Group 120">
            <a:extLst>
              <a:ext uri="{FF2B5EF4-FFF2-40B4-BE49-F238E27FC236}">
                <a16:creationId xmlns:a16="http://schemas.microsoft.com/office/drawing/2014/main" id="{669AC025-BEF8-4301-9D47-89C7BF4B3624}"/>
              </a:ext>
            </a:extLst>
          </p:cNvPr>
          <p:cNvGrpSpPr/>
          <p:nvPr/>
        </p:nvGrpSpPr>
        <p:grpSpPr>
          <a:xfrm flipH="1">
            <a:off x="101336" y="2400838"/>
            <a:ext cx="2074254" cy="565072"/>
            <a:chOff x="786917" y="1089669"/>
            <a:chExt cx="1976292" cy="255789"/>
          </a:xfrm>
        </p:grpSpPr>
        <p:sp>
          <p:nvSpPr>
            <p:cNvPr id="122" name="Rounded Rectangle 60">
              <a:extLst>
                <a:ext uri="{FF2B5EF4-FFF2-40B4-BE49-F238E27FC236}">
                  <a16:creationId xmlns:a16="http://schemas.microsoft.com/office/drawing/2014/main" id="{EE9E8FE6-5FE6-4ED6-B592-18E29169853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044EDC5C-222B-4899-ABB1-9CCC8731D82E}"/>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24" name="Graphic 123">
              <a:extLst>
                <a:ext uri="{FF2B5EF4-FFF2-40B4-BE49-F238E27FC236}">
                  <a16:creationId xmlns:a16="http://schemas.microsoft.com/office/drawing/2014/main" id="{9E60248F-01A6-49B0-BC21-62A8BEE93A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23E50E65-B2B1-46F7-A302-52F1B9DB1C32}"/>
              </a:ext>
            </a:extLst>
          </p:cNvPr>
          <p:cNvGrpSpPr/>
          <p:nvPr/>
        </p:nvGrpSpPr>
        <p:grpSpPr>
          <a:xfrm>
            <a:off x="666125" y="3073249"/>
            <a:ext cx="2093547" cy="404611"/>
            <a:chOff x="1720552" y="1089669"/>
            <a:chExt cx="1039950" cy="254334"/>
          </a:xfrm>
        </p:grpSpPr>
        <p:sp>
          <p:nvSpPr>
            <p:cNvPr id="56" name="Rounded Rectangle 40">
              <a:extLst>
                <a:ext uri="{FF2B5EF4-FFF2-40B4-BE49-F238E27FC236}">
                  <a16:creationId xmlns:a16="http://schemas.microsoft.com/office/drawing/2014/main" id="{3B706900-D2C0-40DC-A09C-D4BA17904A8D}"/>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331C674-216C-4FAB-986E-BA7040E9132F}"/>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Can I demo any of these bots to see how they work?</a:t>
              </a:r>
            </a:p>
          </p:txBody>
        </p:sp>
        <p:pic>
          <p:nvPicPr>
            <p:cNvPr id="58" name="Graphic 57">
              <a:extLst>
                <a:ext uri="{FF2B5EF4-FFF2-40B4-BE49-F238E27FC236}">
                  <a16:creationId xmlns:a16="http://schemas.microsoft.com/office/drawing/2014/main" id="{E573A092-E373-4BD8-88C4-EF7EF1F6A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59" name="Group 58">
            <a:extLst>
              <a:ext uri="{FF2B5EF4-FFF2-40B4-BE49-F238E27FC236}">
                <a16:creationId xmlns:a16="http://schemas.microsoft.com/office/drawing/2014/main" id="{034FDC78-AC7D-4F5D-8273-8FC1B96EB159}"/>
              </a:ext>
            </a:extLst>
          </p:cNvPr>
          <p:cNvGrpSpPr/>
          <p:nvPr/>
        </p:nvGrpSpPr>
        <p:grpSpPr>
          <a:xfrm flipH="1">
            <a:off x="123688" y="3585199"/>
            <a:ext cx="2074254" cy="565072"/>
            <a:chOff x="786917" y="1089669"/>
            <a:chExt cx="1976292" cy="255789"/>
          </a:xfrm>
        </p:grpSpPr>
        <p:sp>
          <p:nvSpPr>
            <p:cNvPr id="60" name="Rounded Rectangle 60">
              <a:extLst>
                <a:ext uri="{FF2B5EF4-FFF2-40B4-BE49-F238E27FC236}">
                  <a16:creationId xmlns:a16="http://schemas.microsoft.com/office/drawing/2014/main" id="{034261B8-50CA-4E6A-B6EB-4BE73682C6F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5BD4BD5D-FD5B-4711-B8C5-FD52ADA14975}"/>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Unfortunately, these bots are no longer live. However, you can watch these video demos of Monkey Pets!</a:t>
              </a:r>
            </a:p>
          </p:txBody>
        </p:sp>
        <p:pic>
          <p:nvPicPr>
            <p:cNvPr id="63" name="Graphic 62">
              <a:extLst>
                <a:ext uri="{FF2B5EF4-FFF2-40B4-BE49-F238E27FC236}">
                  <a16:creationId xmlns:a16="http://schemas.microsoft.com/office/drawing/2014/main" id="{7F4CE787-3524-41B6-9F9A-B2A604C888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5046" y="1253130"/>
              <a:ext cx="68163" cy="92328"/>
            </a:xfrm>
            <a:prstGeom prst="rect">
              <a:avLst/>
            </a:prstGeom>
          </p:spPr>
        </p:pic>
      </p:grpSp>
      <p:grpSp>
        <p:nvGrpSpPr>
          <p:cNvPr id="54" name="Group 53">
            <a:extLst>
              <a:ext uri="{FF2B5EF4-FFF2-40B4-BE49-F238E27FC236}">
                <a16:creationId xmlns:a16="http://schemas.microsoft.com/office/drawing/2014/main" id="{A5EF8EDD-FD39-47EE-B707-40DC8980C167}"/>
              </a:ext>
            </a:extLst>
          </p:cNvPr>
          <p:cNvGrpSpPr/>
          <p:nvPr/>
        </p:nvGrpSpPr>
        <p:grpSpPr>
          <a:xfrm>
            <a:off x="644593" y="4257613"/>
            <a:ext cx="2093547" cy="404611"/>
            <a:chOff x="1720552" y="1089669"/>
            <a:chExt cx="1039950" cy="254334"/>
          </a:xfrm>
        </p:grpSpPr>
        <p:sp>
          <p:nvSpPr>
            <p:cNvPr id="64" name="Rounded Rectangle 40">
              <a:extLst>
                <a:ext uri="{FF2B5EF4-FFF2-40B4-BE49-F238E27FC236}">
                  <a16:creationId xmlns:a16="http://schemas.microsoft.com/office/drawing/2014/main" id="{E34D6D8F-2A30-479C-A572-58FF481F3451}"/>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5E598B4-E1A4-4870-ABAB-20C8767974DD}"/>
                </a:ext>
              </a:extLst>
            </p:cNvPr>
            <p:cNvSpPr txBox="1"/>
            <p:nvPr/>
          </p:nvSpPr>
          <p:spPr>
            <a:xfrm>
              <a:off x="1720553" y="1100310"/>
              <a:ext cx="1014658" cy="126354"/>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I think I’ve seen enough Mya. Are you anything like Michael?</a:t>
              </a:r>
            </a:p>
          </p:txBody>
        </p:sp>
        <p:pic>
          <p:nvPicPr>
            <p:cNvPr id="66" name="Graphic 65">
              <a:extLst>
                <a:ext uri="{FF2B5EF4-FFF2-40B4-BE49-F238E27FC236}">
                  <a16:creationId xmlns:a16="http://schemas.microsoft.com/office/drawing/2014/main" id="{B3AFBFDA-7E47-44E7-8991-A36FE14385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3820661"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Monkey Pets Video Demos (4 of 4)</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sp>
        <p:nvSpPr>
          <p:cNvPr id="67" name="TextBox 66">
            <a:extLst>
              <a:ext uri="{FF2B5EF4-FFF2-40B4-BE49-F238E27FC236}">
                <a16:creationId xmlns:a16="http://schemas.microsoft.com/office/drawing/2014/main" id="{BB5D924A-7BD2-4466-9E17-E86DE9B123F0}"/>
              </a:ext>
            </a:extLst>
          </p:cNvPr>
          <p:cNvSpPr txBox="1"/>
          <p:nvPr/>
        </p:nvSpPr>
        <p:spPr>
          <a:xfrm>
            <a:off x="3721423" y="1662107"/>
            <a:ext cx="3361548" cy="448988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Example:</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Interacting with Monkey Pets with other users in Kik session</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Click to play (or press →) </a:t>
            </a:r>
          </a:p>
          <a:p>
            <a:pPr>
              <a:lnSpc>
                <a:spcPct val="150000"/>
              </a:lnSpc>
            </a:pPr>
            <a:r>
              <a:rPr lang="en-US" sz="1200" i="1" spc="40" dirty="0">
                <a:solidFill>
                  <a:schemeClr val="bg2">
                    <a:lumMod val="75000"/>
                    <a:lumOff val="25000"/>
                  </a:schemeClr>
                </a:solidFill>
                <a:latin typeface="Segoe UI Semilight" panose="020B0402040204020203" pitchFamily="34" charset="0"/>
                <a:cs typeface="Segoe UI Semilight" panose="020B0402040204020203" pitchFamily="34" charset="0"/>
              </a:rPr>
              <a:t>* Audio turned off as default</a:t>
            </a:r>
          </a:p>
        </p:txBody>
      </p:sp>
      <p:pic>
        <p:nvPicPr>
          <p:cNvPr id="2" name="3">
            <a:hlinkClick r:id="" action="ppaction://media"/>
            <a:extLst>
              <a:ext uri="{FF2B5EF4-FFF2-40B4-BE49-F238E27FC236}">
                <a16:creationId xmlns:a16="http://schemas.microsoft.com/office/drawing/2014/main" id="{C04DCF48-5ED2-4C8E-B5D6-72E4DF38DBB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953028" y="1594689"/>
            <a:ext cx="2571750" cy="4572000"/>
          </a:xfrm>
          <a:prstGeom prst="rect">
            <a:avLst/>
          </a:prstGeom>
        </p:spPr>
      </p:pic>
      <p:grpSp>
        <p:nvGrpSpPr>
          <p:cNvPr id="81" name="Group 80">
            <a:extLst>
              <a:ext uri="{FF2B5EF4-FFF2-40B4-BE49-F238E27FC236}">
                <a16:creationId xmlns:a16="http://schemas.microsoft.com/office/drawing/2014/main" id="{E3810B11-9473-EC42-B84A-560F96B3A580}"/>
              </a:ext>
            </a:extLst>
          </p:cNvPr>
          <p:cNvGrpSpPr/>
          <p:nvPr/>
        </p:nvGrpSpPr>
        <p:grpSpPr>
          <a:xfrm>
            <a:off x="0" y="4820404"/>
            <a:ext cx="2838090" cy="1732303"/>
            <a:chOff x="-8" y="4818617"/>
            <a:chExt cx="2838090" cy="1732303"/>
          </a:xfrm>
        </p:grpSpPr>
        <p:pic>
          <p:nvPicPr>
            <p:cNvPr id="82" name="Picture 81" descr="Graphical user interface, text, application, chat or text message&#10;&#10;Description automatically generated">
              <a:extLst>
                <a:ext uri="{FF2B5EF4-FFF2-40B4-BE49-F238E27FC236}">
                  <a16:creationId xmlns:a16="http://schemas.microsoft.com/office/drawing/2014/main" id="{3DA31DC7-EB12-D940-BB04-C273AE6B006C}"/>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83" name="Straight Connector 82">
              <a:extLst>
                <a:ext uri="{FF2B5EF4-FFF2-40B4-BE49-F238E27FC236}">
                  <a16:creationId xmlns:a16="http://schemas.microsoft.com/office/drawing/2014/main" id="{104EA058-D4A5-C44B-A926-77E669E76990}"/>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526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7" name="Group 116">
            <a:extLst>
              <a:ext uri="{FF2B5EF4-FFF2-40B4-BE49-F238E27FC236}">
                <a16:creationId xmlns:a16="http://schemas.microsoft.com/office/drawing/2014/main" id="{A04B6775-F83F-47C7-9755-E96551182BCB}"/>
              </a:ext>
            </a:extLst>
          </p:cNvPr>
          <p:cNvGrpSpPr/>
          <p:nvPr/>
        </p:nvGrpSpPr>
        <p:grpSpPr>
          <a:xfrm>
            <a:off x="1552646" y="339022"/>
            <a:ext cx="1171972" cy="301928"/>
            <a:chOff x="1720552" y="1089669"/>
            <a:chExt cx="1039950" cy="254334"/>
          </a:xfrm>
        </p:grpSpPr>
        <p:sp>
          <p:nvSpPr>
            <p:cNvPr id="118" name="Rounded Rectangle 40">
              <a:extLst>
                <a:ext uri="{FF2B5EF4-FFF2-40B4-BE49-F238E27FC236}">
                  <a16:creationId xmlns:a16="http://schemas.microsoft.com/office/drawing/2014/main" id="{C0E92DF3-DE77-40F2-BD8F-4B53AE3C8861}"/>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3C50369F-44C4-486E-8BCA-3F3B25BA1478}"/>
                </a:ext>
              </a:extLst>
            </p:cNvPr>
            <p:cNvSpPr txBox="1"/>
            <p:nvPr/>
          </p:nvSpPr>
          <p:spPr>
            <a:xfrm>
              <a:off x="1720553" y="1100310"/>
              <a:ext cx="1014658" cy="19444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Show me 1 more</a:t>
              </a:r>
            </a:p>
          </p:txBody>
        </p:sp>
        <p:pic>
          <p:nvPicPr>
            <p:cNvPr id="120" name="Graphic 119">
              <a:extLst>
                <a:ext uri="{FF2B5EF4-FFF2-40B4-BE49-F238E27FC236}">
                  <a16:creationId xmlns:a16="http://schemas.microsoft.com/office/drawing/2014/main" id="{676A341C-74BB-4AF3-85D0-0DAE87406A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2159" y="1202580"/>
              <a:ext cx="108343" cy="140614"/>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3253519"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Michael Yen’s Assistant (Mya)</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…know. Can I get his information?</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sp>
        <p:nvSpPr>
          <p:cNvPr id="67" name="TextBox 66">
            <a:extLst>
              <a:ext uri="{FF2B5EF4-FFF2-40B4-BE49-F238E27FC236}">
                <a16:creationId xmlns:a16="http://schemas.microsoft.com/office/drawing/2014/main" id="{BB5D924A-7BD2-4466-9E17-E86DE9B123F0}"/>
              </a:ext>
            </a:extLst>
          </p:cNvPr>
          <p:cNvSpPr txBox="1"/>
          <p:nvPr/>
        </p:nvSpPr>
        <p:spPr>
          <a:xfrm>
            <a:off x="3721422" y="1662107"/>
            <a:ext cx="4161813" cy="1996893"/>
          </a:xfrm>
          <a:prstGeom prst="rect">
            <a:avLst/>
          </a:prstGeom>
          <a:noFill/>
        </p:spPr>
        <p:txBody>
          <a:bodyPr wrap="square" rtlCol="0">
            <a:spAutoFit/>
          </a:bodyPr>
          <a:lstStyle/>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Persona: </a:t>
            </a: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Informative, fun, spunky</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b="1" spc="40" dirty="0">
                <a:solidFill>
                  <a:schemeClr val="bg2">
                    <a:lumMod val="75000"/>
                    <a:lumOff val="25000"/>
                  </a:schemeClr>
                </a:solidFill>
                <a:latin typeface="Segoe UI Semilight" panose="020B0402040204020203" pitchFamily="34" charset="0"/>
                <a:cs typeface="Segoe UI Semilight" panose="020B0402040204020203" pitchFamily="34" charset="0"/>
              </a:rPr>
              <a:t>Function: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Be smarter than Michael</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Be prettier than Michael</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Speak straight facts</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p:txBody>
      </p:sp>
      <p:grpSp>
        <p:nvGrpSpPr>
          <p:cNvPr id="121" name="Group 120">
            <a:extLst>
              <a:ext uri="{FF2B5EF4-FFF2-40B4-BE49-F238E27FC236}">
                <a16:creationId xmlns:a16="http://schemas.microsoft.com/office/drawing/2014/main" id="{669AC025-BEF8-4301-9D47-89C7BF4B3624}"/>
              </a:ext>
            </a:extLst>
          </p:cNvPr>
          <p:cNvGrpSpPr/>
          <p:nvPr/>
        </p:nvGrpSpPr>
        <p:grpSpPr>
          <a:xfrm flipH="1">
            <a:off x="101336" y="711094"/>
            <a:ext cx="2074254" cy="565072"/>
            <a:chOff x="786917" y="1089669"/>
            <a:chExt cx="1976292" cy="255789"/>
          </a:xfrm>
        </p:grpSpPr>
        <p:sp>
          <p:nvSpPr>
            <p:cNvPr id="122" name="Rounded Rectangle 60">
              <a:extLst>
                <a:ext uri="{FF2B5EF4-FFF2-40B4-BE49-F238E27FC236}">
                  <a16:creationId xmlns:a16="http://schemas.microsoft.com/office/drawing/2014/main" id="{EE9E8FE6-5FE6-4ED6-B592-18E29169853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044EDC5C-222B-4899-ABB1-9CCC8731D82E}"/>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for Monkey Pets was a breeze for Michael, considering he was born year of the Monkey!</a:t>
              </a:r>
            </a:p>
          </p:txBody>
        </p:sp>
        <p:pic>
          <p:nvPicPr>
            <p:cNvPr id="124" name="Graphic 123">
              <a:extLst>
                <a:ext uri="{FF2B5EF4-FFF2-40B4-BE49-F238E27FC236}">
                  <a16:creationId xmlns:a16="http://schemas.microsoft.com/office/drawing/2014/main" id="{9E60248F-01A6-49B0-BC21-62A8BEE93A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55" name="Group 54">
            <a:extLst>
              <a:ext uri="{FF2B5EF4-FFF2-40B4-BE49-F238E27FC236}">
                <a16:creationId xmlns:a16="http://schemas.microsoft.com/office/drawing/2014/main" id="{23E50E65-B2B1-46F7-A302-52F1B9DB1C32}"/>
              </a:ext>
            </a:extLst>
          </p:cNvPr>
          <p:cNvGrpSpPr/>
          <p:nvPr/>
        </p:nvGrpSpPr>
        <p:grpSpPr>
          <a:xfrm>
            <a:off x="666125" y="1346310"/>
            <a:ext cx="2093547" cy="404611"/>
            <a:chOff x="1720552" y="1089669"/>
            <a:chExt cx="1039950" cy="254334"/>
          </a:xfrm>
        </p:grpSpPr>
        <p:sp>
          <p:nvSpPr>
            <p:cNvPr id="56" name="Rounded Rectangle 40">
              <a:extLst>
                <a:ext uri="{FF2B5EF4-FFF2-40B4-BE49-F238E27FC236}">
                  <a16:creationId xmlns:a16="http://schemas.microsoft.com/office/drawing/2014/main" id="{3B706900-D2C0-40DC-A09C-D4BA17904A8D}"/>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331C674-216C-4FAB-986E-BA7040E9132F}"/>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Can I demo any of these bots to see how they work?</a:t>
              </a:r>
            </a:p>
          </p:txBody>
        </p:sp>
        <p:pic>
          <p:nvPicPr>
            <p:cNvPr id="58" name="Graphic 57">
              <a:extLst>
                <a:ext uri="{FF2B5EF4-FFF2-40B4-BE49-F238E27FC236}">
                  <a16:creationId xmlns:a16="http://schemas.microsoft.com/office/drawing/2014/main" id="{E573A092-E373-4BD8-88C4-EF7EF1F6A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grpSp>
        <p:nvGrpSpPr>
          <p:cNvPr id="59" name="Group 58">
            <a:extLst>
              <a:ext uri="{FF2B5EF4-FFF2-40B4-BE49-F238E27FC236}">
                <a16:creationId xmlns:a16="http://schemas.microsoft.com/office/drawing/2014/main" id="{034FDC78-AC7D-4F5D-8273-8FC1B96EB159}"/>
              </a:ext>
            </a:extLst>
          </p:cNvPr>
          <p:cNvGrpSpPr/>
          <p:nvPr/>
        </p:nvGrpSpPr>
        <p:grpSpPr>
          <a:xfrm flipH="1">
            <a:off x="123688" y="1821065"/>
            <a:ext cx="2074254" cy="565072"/>
            <a:chOff x="786917" y="1089669"/>
            <a:chExt cx="1976292" cy="255789"/>
          </a:xfrm>
        </p:grpSpPr>
        <p:sp>
          <p:nvSpPr>
            <p:cNvPr id="60" name="Rounded Rectangle 60">
              <a:extLst>
                <a:ext uri="{FF2B5EF4-FFF2-40B4-BE49-F238E27FC236}">
                  <a16:creationId xmlns:a16="http://schemas.microsoft.com/office/drawing/2014/main" id="{034261B8-50CA-4E6A-B6EB-4BE73682C6F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5BD4BD5D-FD5B-4711-B8C5-FD52ADA14975}"/>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Unfortunately, these bots are no longer live. However, you can watch these video demos of Monkey Pets!</a:t>
              </a:r>
            </a:p>
          </p:txBody>
        </p:sp>
        <p:pic>
          <p:nvPicPr>
            <p:cNvPr id="63" name="Graphic 62">
              <a:extLst>
                <a:ext uri="{FF2B5EF4-FFF2-40B4-BE49-F238E27FC236}">
                  <a16:creationId xmlns:a16="http://schemas.microsoft.com/office/drawing/2014/main" id="{7F4CE787-3524-41B6-9F9A-B2A604C888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5046" y="1253130"/>
              <a:ext cx="68163" cy="92328"/>
            </a:xfrm>
            <a:prstGeom prst="rect">
              <a:avLst/>
            </a:prstGeom>
          </p:spPr>
        </p:pic>
      </p:grpSp>
      <p:grpSp>
        <p:nvGrpSpPr>
          <p:cNvPr id="54" name="Group 53">
            <a:extLst>
              <a:ext uri="{FF2B5EF4-FFF2-40B4-BE49-F238E27FC236}">
                <a16:creationId xmlns:a16="http://schemas.microsoft.com/office/drawing/2014/main" id="{A5EF8EDD-FD39-47EE-B707-40DC8980C167}"/>
              </a:ext>
            </a:extLst>
          </p:cNvPr>
          <p:cNvGrpSpPr/>
          <p:nvPr/>
        </p:nvGrpSpPr>
        <p:grpSpPr>
          <a:xfrm>
            <a:off x="644593" y="2456281"/>
            <a:ext cx="2093547" cy="404611"/>
            <a:chOff x="1720552" y="1089669"/>
            <a:chExt cx="1039950" cy="254334"/>
          </a:xfrm>
        </p:grpSpPr>
        <p:sp>
          <p:nvSpPr>
            <p:cNvPr id="64" name="Rounded Rectangle 40">
              <a:extLst>
                <a:ext uri="{FF2B5EF4-FFF2-40B4-BE49-F238E27FC236}">
                  <a16:creationId xmlns:a16="http://schemas.microsoft.com/office/drawing/2014/main" id="{E34D6D8F-2A30-479C-A572-58FF481F3451}"/>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5E598B4-E1A4-4870-ABAB-20C8767974DD}"/>
                </a:ext>
              </a:extLst>
            </p:cNvPr>
            <p:cNvSpPr txBox="1"/>
            <p:nvPr/>
          </p:nvSpPr>
          <p:spPr>
            <a:xfrm>
              <a:off x="1720553" y="1100310"/>
              <a:ext cx="1014658" cy="126354"/>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I think I’ve seen enough Mya. Are you anything like Michael?</a:t>
              </a:r>
            </a:p>
          </p:txBody>
        </p:sp>
        <p:pic>
          <p:nvPicPr>
            <p:cNvPr id="66" name="Graphic 65">
              <a:extLst>
                <a:ext uri="{FF2B5EF4-FFF2-40B4-BE49-F238E27FC236}">
                  <a16:creationId xmlns:a16="http://schemas.microsoft.com/office/drawing/2014/main" id="{B3AFBFDA-7E47-44E7-8991-A36FE14385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9851" y="1264477"/>
              <a:ext cx="60651" cy="78717"/>
            </a:xfrm>
            <a:prstGeom prst="rect">
              <a:avLst/>
            </a:prstGeom>
          </p:spPr>
        </p:pic>
      </p:grpSp>
      <p:pic>
        <p:nvPicPr>
          <p:cNvPr id="8" name="Picture 7" descr="A picture containing person, indoor&#10;&#10;Description automatically generated">
            <a:extLst>
              <a:ext uri="{FF2B5EF4-FFF2-40B4-BE49-F238E27FC236}">
                <a16:creationId xmlns:a16="http://schemas.microsoft.com/office/drawing/2014/main" id="{1A09E3D3-52BD-43B3-9D99-C2A4CAC2057A}"/>
              </a:ext>
            </a:extLst>
          </p:cNvPr>
          <p:cNvPicPr>
            <a:picLocks noChangeAspect="1"/>
          </p:cNvPicPr>
          <p:nvPr/>
        </p:nvPicPr>
        <p:blipFill>
          <a:blip r:embed="rId11"/>
          <a:stretch>
            <a:fillRect/>
          </a:stretch>
        </p:blipFill>
        <p:spPr>
          <a:xfrm>
            <a:off x="348823" y="3347526"/>
            <a:ext cx="1028572" cy="1384127"/>
          </a:xfrm>
          <a:prstGeom prst="rect">
            <a:avLst/>
          </a:prstGeom>
        </p:spPr>
      </p:pic>
      <p:grpSp>
        <p:nvGrpSpPr>
          <p:cNvPr id="42" name="Group 41">
            <a:extLst>
              <a:ext uri="{FF2B5EF4-FFF2-40B4-BE49-F238E27FC236}">
                <a16:creationId xmlns:a16="http://schemas.microsoft.com/office/drawing/2014/main" id="{2A317AB5-A965-264F-BCE2-DEEE050DFFFB}"/>
              </a:ext>
            </a:extLst>
          </p:cNvPr>
          <p:cNvGrpSpPr/>
          <p:nvPr/>
        </p:nvGrpSpPr>
        <p:grpSpPr>
          <a:xfrm flipH="1">
            <a:off x="162690" y="2954416"/>
            <a:ext cx="2131737" cy="319089"/>
            <a:chOff x="732150" y="1089669"/>
            <a:chExt cx="2031060" cy="255789"/>
          </a:xfrm>
        </p:grpSpPr>
        <p:sp>
          <p:nvSpPr>
            <p:cNvPr id="43" name="Rounded Rectangle 60">
              <a:extLst>
                <a:ext uri="{FF2B5EF4-FFF2-40B4-BE49-F238E27FC236}">
                  <a16:creationId xmlns:a16="http://schemas.microsoft.com/office/drawing/2014/main" id="{37D197B2-C7AA-0F4E-8AC4-87EC69429715}"/>
                </a:ext>
              </a:extLst>
            </p:cNvPr>
            <p:cNvSpPr/>
            <p:nvPr/>
          </p:nvSpPr>
          <p:spPr>
            <a:xfrm>
              <a:off x="786936" y="1089669"/>
              <a:ext cx="1946711" cy="254334"/>
            </a:xfrm>
            <a:prstGeom prst="roundRect">
              <a:avLst>
                <a:gd name="adj" fmla="val 50000"/>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C449687-6ED3-8940-A69E-E6185716F40D}"/>
                </a:ext>
              </a:extLst>
            </p:cNvPr>
            <p:cNvSpPr txBox="1"/>
            <p:nvPr/>
          </p:nvSpPr>
          <p:spPr>
            <a:xfrm>
              <a:off x="732150" y="1129123"/>
              <a:ext cx="1897201" cy="185040"/>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I’m a smarter, prettier version.</a:t>
              </a:r>
            </a:p>
          </p:txBody>
        </p:sp>
        <p:pic>
          <p:nvPicPr>
            <p:cNvPr id="47" name="Graphic 46">
              <a:extLst>
                <a:ext uri="{FF2B5EF4-FFF2-40B4-BE49-F238E27FC236}">
                  <a16:creationId xmlns:a16="http://schemas.microsoft.com/office/drawing/2014/main" id="{18C5E022-9B79-0048-95CE-1C4B0B96A4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84138" y="1238355"/>
              <a:ext cx="79072" cy="107103"/>
            </a:xfrm>
            <a:prstGeom prst="rect">
              <a:avLst/>
            </a:prstGeom>
          </p:spPr>
        </p:pic>
      </p:grpSp>
      <p:grpSp>
        <p:nvGrpSpPr>
          <p:cNvPr id="48" name="Group 47">
            <a:extLst>
              <a:ext uri="{FF2B5EF4-FFF2-40B4-BE49-F238E27FC236}">
                <a16:creationId xmlns:a16="http://schemas.microsoft.com/office/drawing/2014/main" id="{15F2B971-2EAF-D447-B08C-1A02CB04332F}"/>
              </a:ext>
            </a:extLst>
          </p:cNvPr>
          <p:cNvGrpSpPr/>
          <p:nvPr/>
        </p:nvGrpSpPr>
        <p:grpSpPr>
          <a:xfrm>
            <a:off x="0" y="4820404"/>
            <a:ext cx="2838090" cy="1732303"/>
            <a:chOff x="-8" y="4818617"/>
            <a:chExt cx="2838090" cy="1732303"/>
          </a:xfrm>
        </p:grpSpPr>
        <p:pic>
          <p:nvPicPr>
            <p:cNvPr id="49" name="Picture 48" descr="Graphical user interface, text, application, chat or text message&#10;&#10;Description automatically generated">
              <a:extLst>
                <a:ext uri="{FF2B5EF4-FFF2-40B4-BE49-F238E27FC236}">
                  <a16:creationId xmlns:a16="http://schemas.microsoft.com/office/drawing/2014/main" id="{040DC17F-1E09-AC4B-9BEA-4666662AC321}"/>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50" name="Straight Connector 49">
              <a:extLst>
                <a:ext uri="{FF2B5EF4-FFF2-40B4-BE49-F238E27FC236}">
                  <a16:creationId xmlns:a16="http://schemas.microsoft.com/office/drawing/2014/main" id="{DDB347C5-92A0-8640-BF95-406EF5680390}"/>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2" name="Green screen chat effect" descr="Green screen chat effect">
            <a:hlinkClick r:id="" action="ppaction://media"/>
            <a:extLst>
              <a:ext uri="{FF2B5EF4-FFF2-40B4-BE49-F238E27FC236}">
                <a16:creationId xmlns:a16="http://schemas.microsoft.com/office/drawing/2014/main" id="{8F16624A-3D6C-2146-B1F4-67DF4ED8F394}"/>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3"/>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321442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1" name="Group 120">
            <a:extLst>
              <a:ext uri="{FF2B5EF4-FFF2-40B4-BE49-F238E27FC236}">
                <a16:creationId xmlns:a16="http://schemas.microsoft.com/office/drawing/2014/main" id="{669AC025-BEF8-4301-9D47-89C7BF4B3624}"/>
              </a:ext>
            </a:extLst>
          </p:cNvPr>
          <p:cNvGrpSpPr/>
          <p:nvPr/>
        </p:nvGrpSpPr>
        <p:grpSpPr>
          <a:xfrm flipH="1">
            <a:off x="101336" y="-2328"/>
            <a:ext cx="2074254" cy="565072"/>
            <a:chOff x="786917" y="1089669"/>
            <a:chExt cx="1976292" cy="255789"/>
          </a:xfrm>
        </p:grpSpPr>
        <p:sp>
          <p:nvSpPr>
            <p:cNvPr id="122" name="Rounded Rectangle 60">
              <a:extLst>
                <a:ext uri="{FF2B5EF4-FFF2-40B4-BE49-F238E27FC236}">
                  <a16:creationId xmlns:a16="http://schemas.microsoft.com/office/drawing/2014/main" id="{EE9E8FE6-5FE6-4ED6-B592-18E29169853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044EDC5C-222B-4899-ABB1-9CCC8731D82E}"/>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Designing Monkey Pets was a breeze for Michael, considering he was born year of the Monkey!</a:t>
              </a:r>
            </a:p>
          </p:txBody>
        </p:sp>
        <p:pic>
          <p:nvPicPr>
            <p:cNvPr id="124" name="Graphic 123">
              <a:extLst>
                <a:ext uri="{FF2B5EF4-FFF2-40B4-BE49-F238E27FC236}">
                  <a16:creationId xmlns:a16="http://schemas.microsoft.com/office/drawing/2014/main" id="{9E60248F-01A6-49B0-BC21-62A8BEE93A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grpSp>
        <p:nvGrpSpPr>
          <p:cNvPr id="55" name="Group 54">
            <a:extLst>
              <a:ext uri="{FF2B5EF4-FFF2-40B4-BE49-F238E27FC236}">
                <a16:creationId xmlns:a16="http://schemas.microsoft.com/office/drawing/2014/main" id="{23E50E65-B2B1-46F7-A302-52F1B9DB1C32}"/>
              </a:ext>
            </a:extLst>
          </p:cNvPr>
          <p:cNvGrpSpPr/>
          <p:nvPr/>
        </p:nvGrpSpPr>
        <p:grpSpPr>
          <a:xfrm>
            <a:off x="666125" y="642276"/>
            <a:ext cx="2093547" cy="404611"/>
            <a:chOff x="1720552" y="1089669"/>
            <a:chExt cx="1039950" cy="254334"/>
          </a:xfrm>
        </p:grpSpPr>
        <p:sp>
          <p:nvSpPr>
            <p:cNvPr id="56" name="Rounded Rectangle 40">
              <a:extLst>
                <a:ext uri="{FF2B5EF4-FFF2-40B4-BE49-F238E27FC236}">
                  <a16:creationId xmlns:a16="http://schemas.microsoft.com/office/drawing/2014/main" id="{3B706900-D2C0-40DC-A09C-D4BA17904A8D}"/>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B331C674-216C-4FAB-986E-BA7040E9132F}"/>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Can I demo any of these bots to see how they work?</a:t>
              </a:r>
            </a:p>
          </p:txBody>
        </p:sp>
        <p:pic>
          <p:nvPicPr>
            <p:cNvPr id="58" name="Graphic 57">
              <a:extLst>
                <a:ext uri="{FF2B5EF4-FFF2-40B4-BE49-F238E27FC236}">
                  <a16:creationId xmlns:a16="http://schemas.microsoft.com/office/drawing/2014/main" id="{E573A092-E373-4BD8-88C4-EF7EF1F6A8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59" name="Group 58">
            <a:extLst>
              <a:ext uri="{FF2B5EF4-FFF2-40B4-BE49-F238E27FC236}">
                <a16:creationId xmlns:a16="http://schemas.microsoft.com/office/drawing/2014/main" id="{034FDC78-AC7D-4F5D-8273-8FC1B96EB159}"/>
              </a:ext>
            </a:extLst>
          </p:cNvPr>
          <p:cNvGrpSpPr/>
          <p:nvPr/>
        </p:nvGrpSpPr>
        <p:grpSpPr>
          <a:xfrm flipH="1">
            <a:off x="123688" y="1126419"/>
            <a:ext cx="2074254" cy="565072"/>
            <a:chOff x="786917" y="1089669"/>
            <a:chExt cx="1976292" cy="255789"/>
          </a:xfrm>
        </p:grpSpPr>
        <p:sp>
          <p:nvSpPr>
            <p:cNvPr id="60" name="Rounded Rectangle 60">
              <a:extLst>
                <a:ext uri="{FF2B5EF4-FFF2-40B4-BE49-F238E27FC236}">
                  <a16:creationId xmlns:a16="http://schemas.microsoft.com/office/drawing/2014/main" id="{034261B8-50CA-4E6A-B6EB-4BE73682C6F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5BD4BD5D-FD5B-4711-B8C5-FD52ADA14975}"/>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Unfortunately, these bots are no longer live. However, you can watch these video demos of Monkey Pets!</a:t>
              </a:r>
            </a:p>
          </p:txBody>
        </p:sp>
        <p:pic>
          <p:nvPicPr>
            <p:cNvPr id="63" name="Graphic 62">
              <a:extLst>
                <a:ext uri="{FF2B5EF4-FFF2-40B4-BE49-F238E27FC236}">
                  <a16:creationId xmlns:a16="http://schemas.microsoft.com/office/drawing/2014/main" id="{7F4CE787-3524-41B6-9F9A-B2A604C888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54" name="Group 53">
            <a:extLst>
              <a:ext uri="{FF2B5EF4-FFF2-40B4-BE49-F238E27FC236}">
                <a16:creationId xmlns:a16="http://schemas.microsoft.com/office/drawing/2014/main" id="{A5EF8EDD-FD39-47EE-B707-40DC8980C167}"/>
              </a:ext>
            </a:extLst>
          </p:cNvPr>
          <p:cNvGrpSpPr/>
          <p:nvPr/>
        </p:nvGrpSpPr>
        <p:grpSpPr>
          <a:xfrm>
            <a:off x="644593" y="1771023"/>
            <a:ext cx="2093547" cy="404611"/>
            <a:chOff x="1720552" y="1089669"/>
            <a:chExt cx="1039950" cy="254334"/>
          </a:xfrm>
        </p:grpSpPr>
        <p:sp>
          <p:nvSpPr>
            <p:cNvPr id="64" name="Rounded Rectangle 40">
              <a:extLst>
                <a:ext uri="{FF2B5EF4-FFF2-40B4-BE49-F238E27FC236}">
                  <a16:creationId xmlns:a16="http://schemas.microsoft.com/office/drawing/2014/main" id="{E34D6D8F-2A30-479C-A572-58FF481F3451}"/>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5E598B4-E1A4-4870-ABAB-20C8767974DD}"/>
                </a:ext>
              </a:extLst>
            </p:cNvPr>
            <p:cNvSpPr txBox="1"/>
            <p:nvPr/>
          </p:nvSpPr>
          <p:spPr>
            <a:xfrm>
              <a:off x="1720553" y="1100310"/>
              <a:ext cx="1014658" cy="126354"/>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I think I’ve seen enough Mya. Are you anything like Michael?</a:t>
              </a:r>
            </a:p>
          </p:txBody>
        </p:sp>
        <p:pic>
          <p:nvPicPr>
            <p:cNvPr id="66" name="Graphic 65">
              <a:extLst>
                <a:ext uri="{FF2B5EF4-FFF2-40B4-BE49-F238E27FC236}">
                  <a16:creationId xmlns:a16="http://schemas.microsoft.com/office/drawing/2014/main" id="{B3AFBFDA-7E47-44E7-8991-A36FE14385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68" name="Group 67">
            <a:extLst>
              <a:ext uri="{FF2B5EF4-FFF2-40B4-BE49-F238E27FC236}">
                <a16:creationId xmlns:a16="http://schemas.microsoft.com/office/drawing/2014/main" id="{751173DC-D497-443D-BAE5-788BB4D5D6B3}"/>
              </a:ext>
            </a:extLst>
          </p:cNvPr>
          <p:cNvGrpSpPr/>
          <p:nvPr/>
        </p:nvGrpSpPr>
        <p:grpSpPr>
          <a:xfrm flipH="1">
            <a:off x="162690" y="2255166"/>
            <a:ext cx="2131737" cy="319089"/>
            <a:chOff x="732150" y="1089669"/>
            <a:chExt cx="2031060" cy="255789"/>
          </a:xfrm>
        </p:grpSpPr>
        <p:sp>
          <p:nvSpPr>
            <p:cNvPr id="69" name="Rounded Rectangle 60">
              <a:extLst>
                <a:ext uri="{FF2B5EF4-FFF2-40B4-BE49-F238E27FC236}">
                  <a16:creationId xmlns:a16="http://schemas.microsoft.com/office/drawing/2014/main" id="{62EF24DA-8469-4A00-9E82-919DF3126BAF}"/>
                </a:ext>
              </a:extLst>
            </p:cNvPr>
            <p:cNvSpPr/>
            <p:nvPr/>
          </p:nvSpPr>
          <p:spPr>
            <a:xfrm>
              <a:off x="786936" y="1089669"/>
              <a:ext cx="1946711" cy="254334"/>
            </a:xfrm>
            <a:prstGeom prst="roundRect">
              <a:avLst>
                <a:gd name="adj" fmla="val 50000"/>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9DC1BF45-C105-444A-ACB5-92D678A39752}"/>
                </a:ext>
              </a:extLst>
            </p:cNvPr>
            <p:cNvSpPr txBox="1"/>
            <p:nvPr/>
          </p:nvSpPr>
          <p:spPr>
            <a:xfrm>
              <a:off x="732150" y="1129123"/>
              <a:ext cx="1897201" cy="185040"/>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I’m a smarter, prettier version.</a:t>
              </a:r>
            </a:p>
          </p:txBody>
        </p:sp>
        <p:pic>
          <p:nvPicPr>
            <p:cNvPr id="71" name="Graphic 70">
              <a:extLst>
                <a:ext uri="{FF2B5EF4-FFF2-40B4-BE49-F238E27FC236}">
                  <a16:creationId xmlns:a16="http://schemas.microsoft.com/office/drawing/2014/main" id="{94E1799F-A5B8-4197-B80B-24688E308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4138" y="1238355"/>
              <a:ext cx="79072" cy="107103"/>
            </a:xfrm>
            <a:prstGeom prst="rect">
              <a:avLst/>
            </a:prstGeom>
          </p:spPr>
        </p:pic>
      </p:grpSp>
      <p:pic>
        <p:nvPicPr>
          <p:cNvPr id="8" name="Picture 7" descr="A picture containing person, indoor&#10;&#10;Description automatically generated">
            <a:extLst>
              <a:ext uri="{FF2B5EF4-FFF2-40B4-BE49-F238E27FC236}">
                <a16:creationId xmlns:a16="http://schemas.microsoft.com/office/drawing/2014/main" id="{1A09E3D3-52BD-43B3-9D99-C2A4CAC2057A}"/>
              </a:ext>
            </a:extLst>
          </p:cNvPr>
          <p:cNvPicPr>
            <a:picLocks noChangeAspect="1"/>
          </p:cNvPicPr>
          <p:nvPr/>
        </p:nvPicPr>
        <p:blipFill>
          <a:blip r:embed="rId11"/>
          <a:stretch>
            <a:fillRect/>
          </a:stretch>
        </p:blipFill>
        <p:spPr>
          <a:xfrm>
            <a:off x="348823" y="2653787"/>
            <a:ext cx="1028572" cy="1384127"/>
          </a:xfrm>
          <a:prstGeom prst="rect">
            <a:avLst/>
          </a:prstGeom>
        </p:spPr>
      </p:pic>
      <p:grpSp>
        <p:nvGrpSpPr>
          <p:cNvPr id="43" name="Group 42">
            <a:extLst>
              <a:ext uri="{FF2B5EF4-FFF2-40B4-BE49-F238E27FC236}">
                <a16:creationId xmlns:a16="http://schemas.microsoft.com/office/drawing/2014/main" id="{A3CDBA8B-4094-4682-8F1B-AAC25CCD7F07}"/>
              </a:ext>
            </a:extLst>
          </p:cNvPr>
          <p:cNvGrpSpPr/>
          <p:nvPr/>
        </p:nvGrpSpPr>
        <p:grpSpPr>
          <a:xfrm>
            <a:off x="617038" y="4117447"/>
            <a:ext cx="2093547" cy="404611"/>
            <a:chOff x="1720552" y="1089669"/>
            <a:chExt cx="1039950" cy="254334"/>
          </a:xfrm>
        </p:grpSpPr>
        <p:sp>
          <p:nvSpPr>
            <p:cNvPr id="44" name="Rounded Rectangle 40">
              <a:extLst>
                <a:ext uri="{FF2B5EF4-FFF2-40B4-BE49-F238E27FC236}">
                  <a16:creationId xmlns:a16="http://schemas.microsoft.com/office/drawing/2014/main" id="{BBBF20B0-5418-45F5-BB19-E0FDE40A7E33}"/>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C621935-CF81-4EF9-A151-E92531E8C176}"/>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Lol. Good to know. Can I get his information? </a:t>
              </a:r>
            </a:p>
          </p:txBody>
        </p:sp>
        <p:pic>
          <p:nvPicPr>
            <p:cNvPr id="48" name="Graphic 47">
              <a:extLst>
                <a:ext uri="{FF2B5EF4-FFF2-40B4-BE49-F238E27FC236}">
                  <a16:creationId xmlns:a16="http://schemas.microsoft.com/office/drawing/2014/main" id="{79E4E0C6-8190-4061-B42E-479D8FEF7B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sp>
        <p:nvSpPr>
          <p:cNvPr id="49" name="TextBox 48">
            <a:extLst>
              <a:ext uri="{FF2B5EF4-FFF2-40B4-BE49-F238E27FC236}">
                <a16:creationId xmlns:a16="http://schemas.microsoft.com/office/drawing/2014/main" id="{07E928CB-A73B-48DA-9E09-AB0EBD44DC56}"/>
              </a:ext>
            </a:extLst>
          </p:cNvPr>
          <p:cNvSpPr txBox="1"/>
          <p:nvPr/>
        </p:nvSpPr>
        <p:spPr>
          <a:xfrm>
            <a:off x="3721423" y="991713"/>
            <a:ext cx="3253519"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Michael Yen’s Assistant (Mya)</a:t>
            </a:r>
          </a:p>
        </p:txBody>
      </p:sp>
      <p:sp>
        <p:nvSpPr>
          <p:cNvPr id="50" name="TextBox 49">
            <a:extLst>
              <a:ext uri="{FF2B5EF4-FFF2-40B4-BE49-F238E27FC236}">
                <a16:creationId xmlns:a16="http://schemas.microsoft.com/office/drawing/2014/main" id="{3C218A1E-FDBD-4391-9C3D-FC5E75C1915A}"/>
              </a:ext>
            </a:extLst>
          </p:cNvPr>
          <p:cNvSpPr txBox="1"/>
          <p:nvPr/>
        </p:nvSpPr>
        <p:spPr>
          <a:xfrm>
            <a:off x="3721423" y="1662107"/>
            <a:ext cx="3361548" cy="1996893"/>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Persona: Informative, fun, spunky</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Function:</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Be smarter than Michael</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Be prettier than Michael</a:t>
            </a:r>
          </a:p>
          <a:p>
            <a:pPr marL="171450" indent="-171450">
              <a:lnSpc>
                <a:spcPct val="150000"/>
              </a:lnSpc>
              <a:buFont typeface="Arial" panose="020B0604020202020204" pitchFamily="34" charset="0"/>
              <a:buChar char="•"/>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Speak straight facts</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p:txBody>
      </p:sp>
      <p:grpSp>
        <p:nvGrpSpPr>
          <p:cNvPr id="42" name="Group 41">
            <a:extLst>
              <a:ext uri="{FF2B5EF4-FFF2-40B4-BE49-F238E27FC236}">
                <a16:creationId xmlns:a16="http://schemas.microsoft.com/office/drawing/2014/main" id="{EFB3F081-02A1-304E-80A9-EF59DCB0655B}"/>
              </a:ext>
            </a:extLst>
          </p:cNvPr>
          <p:cNvGrpSpPr/>
          <p:nvPr/>
        </p:nvGrpSpPr>
        <p:grpSpPr>
          <a:xfrm>
            <a:off x="0" y="4820404"/>
            <a:ext cx="2838090" cy="1732303"/>
            <a:chOff x="-8" y="4818617"/>
            <a:chExt cx="2838090" cy="1732303"/>
          </a:xfrm>
        </p:grpSpPr>
        <p:pic>
          <p:nvPicPr>
            <p:cNvPr id="52" name="Picture 51" descr="Graphical user interface, text, application, chat or text message&#10;&#10;Description automatically generated">
              <a:extLst>
                <a:ext uri="{FF2B5EF4-FFF2-40B4-BE49-F238E27FC236}">
                  <a16:creationId xmlns:a16="http://schemas.microsoft.com/office/drawing/2014/main" id="{CEF1CA74-3E0C-A64C-93FA-AF04900561BF}"/>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67" name="Straight Connector 66">
              <a:extLst>
                <a:ext uri="{FF2B5EF4-FFF2-40B4-BE49-F238E27FC236}">
                  <a16:creationId xmlns:a16="http://schemas.microsoft.com/office/drawing/2014/main" id="{86BC456D-0C9C-2543-B675-FF93DC417484}"/>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72" name="Green screen chat effect" descr="Green screen chat effect">
            <a:hlinkClick r:id="" action="ppaction://media"/>
            <a:extLst>
              <a:ext uri="{FF2B5EF4-FFF2-40B4-BE49-F238E27FC236}">
                <a16:creationId xmlns:a16="http://schemas.microsoft.com/office/drawing/2014/main" id="{44906E43-7D68-F14B-9C4F-1BE194C920CE}"/>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3"/>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187884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4"/>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5"/>
          <a:srcRect l="-115" r="2073" b="2433"/>
          <a:stretch/>
        </p:blipFill>
        <p:spPr>
          <a:xfrm>
            <a:off x="2953098" y="141767"/>
            <a:ext cx="9146754" cy="6691133"/>
          </a:xfrm>
          <a:prstGeom prst="rect">
            <a:avLst/>
          </a:prstGeom>
        </p:spPr>
      </p:pic>
      <p:sp>
        <p:nvSpPr>
          <p:cNvPr id="59" name="TextBox 58">
            <a:extLst>
              <a:ext uri="{FF2B5EF4-FFF2-40B4-BE49-F238E27FC236}">
                <a16:creationId xmlns:a16="http://schemas.microsoft.com/office/drawing/2014/main" id="{4DC9B4CD-8750-9841-9BF8-292F28935BAD}"/>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1443" y="6608244"/>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35" name="TextBox 34">
            <a:extLst>
              <a:ext uri="{FF2B5EF4-FFF2-40B4-BE49-F238E27FC236}">
                <a16:creationId xmlns:a16="http://schemas.microsoft.com/office/drawing/2014/main" id="{EA5C0884-8948-45EB-9C68-17E6F3C652E3}"/>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6" name="TextBox 35">
            <a:extLst>
              <a:ext uri="{FF2B5EF4-FFF2-40B4-BE49-F238E27FC236}">
                <a16:creationId xmlns:a16="http://schemas.microsoft.com/office/drawing/2014/main" id="{452FCBF5-5003-4581-B2B7-2593CF6642A2}"/>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7" name="TextBox 36">
            <a:extLst>
              <a:ext uri="{FF2B5EF4-FFF2-40B4-BE49-F238E27FC236}">
                <a16:creationId xmlns:a16="http://schemas.microsoft.com/office/drawing/2014/main" id="{48DFEFA4-DD21-4A32-86BB-2C7FE2C1CC3F}"/>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8" name="TextBox 37">
            <a:extLst>
              <a:ext uri="{FF2B5EF4-FFF2-40B4-BE49-F238E27FC236}">
                <a16:creationId xmlns:a16="http://schemas.microsoft.com/office/drawing/2014/main" id="{19CF5613-137E-478E-87F0-7AD397AE471E}"/>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grpSp>
        <p:nvGrpSpPr>
          <p:cNvPr id="39" name="Group 38">
            <a:extLst>
              <a:ext uri="{FF2B5EF4-FFF2-40B4-BE49-F238E27FC236}">
                <a16:creationId xmlns:a16="http://schemas.microsoft.com/office/drawing/2014/main" id="{CE121DE9-8A11-4E82-BEC8-8C9EED1B9F72}"/>
              </a:ext>
            </a:extLst>
          </p:cNvPr>
          <p:cNvGrpSpPr/>
          <p:nvPr/>
        </p:nvGrpSpPr>
        <p:grpSpPr>
          <a:xfrm flipH="1">
            <a:off x="145557" y="1112202"/>
            <a:ext cx="2095211" cy="428920"/>
            <a:chOff x="786917" y="1089669"/>
            <a:chExt cx="1996260" cy="254334"/>
          </a:xfrm>
        </p:grpSpPr>
        <p:sp>
          <p:nvSpPr>
            <p:cNvPr id="40" name="Rounded Rectangle 60">
              <a:extLst>
                <a:ext uri="{FF2B5EF4-FFF2-40B4-BE49-F238E27FC236}">
                  <a16:creationId xmlns:a16="http://schemas.microsoft.com/office/drawing/2014/main" id="{D852CD67-35B7-4028-881E-DDC4B6196EFF}"/>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23673567-6653-4591-AA28-7C6C86017953}"/>
                </a:ext>
              </a:extLst>
            </p:cNvPr>
            <p:cNvSpPr txBox="1"/>
            <p:nvPr/>
          </p:nvSpPr>
          <p:spPr>
            <a:xfrm>
              <a:off x="786917" y="1100310"/>
              <a:ext cx="1897201" cy="19370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Hi! I’m Mya, Michael Yen’s assistant. What’s your name?</a:t>
              </a:r>
            </a:p>
          </p:txBody>
        </p:sp>
        <p:pic>
          <p:nvPicPr>
            <p:cNvPr id="42" name="Graphic 41">
              <a:extLst>
                <a:ext uri="{FF2B5EF4-FFF2-40B4-BE49-F238E27FC236}">
                  <a16:creationId xmlns:a16="http://schemas.microsoft.com/office/drawing/2014/main" id="{DC1649C0-35A6-4B77-B390-B97712EABD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4115" y="1209822"/>
              <a:ext cx="99062" cy="134181"/>
            </a:xfrm>
            <a:prstGeom prst="rect">
              <a:avLst/>
            </a:prstGeom>
          </p:spPr>
        </p:pic>
      </p:grpSp>
      <p:grpSp>
        <p:nvGrpSpPr>
          <p:cNvPr id="49" name="Group 48">
            <a:extLst>
              <a:ext uri="{FF2B5EF4-FFF2-40B4-BE49-F238E27FC236}">
                <a16:creationId xmlns:a16="http://schemas.microsoft.com/office/drawing/2014/main" id="{4B3E98FA-C614-4F83-9D49-9F7BA8F528B5}"/>
              </a:ext>
            </a:extLst>
          </p:cNvPr>
          <p:cNvGrpSpPr/>
          <p:nvPr/>
        </p:nvGrpSpPr>
        <p:grpSpPr>
          <a:xfrm>
            <a:off x="1795749" y="1681836"/>
            <a:ext cx="916594" cy="255040"/>
            <a:chOff x="1720552" y="1089669"/>
            <a:chExt cx="1047480" cy="255040"/>
          </a:xfrm>
        </p:grpSpPr>
        <p:sp>
          <p:nvSpPr>
            <p:cNvPr id="50" name="Rounded Rectangle 40">
              <a:extLst>
                <a:ext uri="{FF2B5EF4-FFF2-40B4-BE49-F238E27FC236}">
                  <a16:creationId xmlns:a16="http://schemas.microsoft.com/office/drawing/2014/main" id="{116BB58F-B1AF-4E12-BD5A-40B94A1DC8E7}"/>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AB3DF6DE-5147-4B14-B6FA-CBA56E29C75B}"/>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Mx. Smiley </a:t>
              </a:r>
            </a:p>
          </p:txBody>
        </p:sp>
        <p:pic>
          <p:nvPicPr>
            <p:cNvPr id="54" name="Graphic 53">
              <a:extLst>
                <a:ext uri="{FF2B5EF4-FFF2-40B4-BE49-F238E27FC236}">
                  <a16:creationId xmlns:a16="http://schemas.microsoft.com/office/drawing/2014/main" id="{1CDE2744-F707-44BC-9C7B-7FC75D6AC6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8970" y="1210528"/>
              <a:ext cx="99062" cy="134181"/>
            </a:xfrm>
            <a:prstGeom prst="rect">
              <a:avLst/>
            </a:prstGeom>
          </p:spPr>
        </p:pic>
      </p:grpSp>
      <p:grpSp>
        <p:nvGrpSpPr>
          <p:cNvPr id="33" name="Group 32">
            <a:extLst>
              <a:ext uri="{FF2B5EF4-FFF2-40B4-BE49-F238E27FC236}">
                <a16:creationId xmlns:a16="http://schemas.microsoft.com/office/drawing/2014/main" id="{010FD106-4F44-BA4B-8142-76FDF4FEBFC8}"/>
              </a:ext>
            </a:extLst>
          </p:cNvPr>
          <p:cNvGrpSpPr/>
          <p:nvPr/>
        </p:nvGrpSpPr>
        <p:grpSpPr>
          <a:xfrm>
            <a:off x="2039818" y="717154"/>
            <a:ext cx="610925" cy="254334"/>
            <a:chOff x="1720552" y="1089669"/>
            <a:chExt cx="1085063" cy="254334"/>
          </a:xfrm>
        </p:grpSpPr>
        <p:sp>
          <p:nvSpPr>
            <p:cNvPr id="34" name="Rounded Rectangle 40">
              <a:extLst>
                <a:ext uri="{FF2B5EF4-FFF2-40B4-BE49-F238E27FC236}">
                  <a16:creationId xmlns:a16="http://schemas.microsoft.com/office/drawing/2014/main" id="{8DEFE529-B13B-714E-BFC3-795661CAD8CD}"/>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A2927331-B848-D047-B364-5271387FC6DE}"/>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hello</a:t>
              </a:r>
            </a:p>
          </p:txBody>
        </p:sp>
        <p:pic>
          <p:nvPicPr>
            <p:cNvPr id="44" name="Graphic 43">
              <a:extLst>
                <a:ext uri="{FF2B5EF4-FFF2-40B4-BE49-F238E27FC236}">
                  <a16:creationId xmlns:a16="http://schemas.microsoft.com/office/drawing/2014/main" id="{D783D508-9886-174B-9296-7A2828FC4398}"/>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659449" y="1209822"/>
              <a:ext cx="146166" cy="131989"/>
            </a:xfrm>
            <a:prstGeom prst="rect">
              <a:avLst/>
            </a:prstGeom>
          </p:spPr>
        </p:pic>
      </p:grpSp>
      <p:grpSp>
        <p:nvGrpSpPr>
          <p:cNvPr id="57" name="Group 56">
            <a:extLst>
              <a:ext uri="{FF2B5EF4-FFF2-40B4-BE49-F238E27FC236}">
                <a16:creationId xmlns:a16="http://schemas.microsoft.com/office/drawing/2014/main" id="{0E682989-9BBE-9C4F-9E7F-D4720A483EB1}"/>
              </a:ext>
            </a:extLst>
          </p:cNvPr>
          <p:cNvGrpSpPr/>
          <p:nvPr/>
        </p:nvGrpSpPr>
        <p:grpSpPr>
          <a:xfrm>
            <a:off x="0" y="4820404"/>
            <a:ext cx="2838090" cy="1732303"/>
            <a:chOff x="-8" y="4818617"/>
            <a:chExt cx="2838090" cy="1732303"/>
          </a:xfrm>
        </p:grpSpPr>
        <p:pic>
          <p:nvPicPr>
            <p:cNvPr id="58" name="Picture 57" descr="Graphical user interface, text, application, chat or text message&#10;&#10;Description automatically generated">
              <a:extLst>
                <a:ext uri="{FF2B5EF4-FFF2-40B4-BE49-F238E27FC236}">
                  <a16:creationId xmlns:a16="http://schemas.microsoft.com/office/drawing/2014/main" id="{DA259E41-F962-874F-AEC9-173DFA90FA91}"/>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60" name="Straight Connector 59">
              <a:extLst>
                <a:ext uri="{FF2B5EF4-FFF2-40B4-BE49-F238E27FC236}">
                  <a16:creationId xmlns:a16="http://schemas.microsoft.com/office/drawing/2014/main" id="{150ECE6E-6E95-AC45-9470-238AF7C4C1B0}"/>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48" name="Picture 47" descr="A picture containing doll, toy, dark&#10;&#10;Description automatically generated">
            <a:extLst>
              <a:ext uri="{FF2B5EF4-FFF2-40B4-BE49-F238E27FC236}">
                <a16:creationId xmlns:a16="http://schemas.microsoft.com/office/drawing/2014/main" id="{285CDD13-DF9C-C442-92E9-F9A007AEC626}"/>
              </a:ext>
            </a:extLst>
          </p:cNvPr>
          <p:cNvPicPr>
            <a:picLocks noChangeAspect="1"/>
          </p:cNvPicPr>
          <p:nvPr/>
        </p:nvPicPr>
        <p:blipFill>
          <a:blip r:embed="rId11"/>
          <a:stretch>
            <a:fillRect/>
          </a:stretch>
        </p:blipFill>
        <p:spPr>
          <a:xfrm>
            <a:off x="6722152" y="2336799"/>
            <a:ext cx="1608646" cy="1608646"/>
          </a:xfrm>
          <a:prstGeom prst="rect">
            <a:avLst/>
          </a:prstGeom>
        </p:spPr>
      </p:pic>
      <p:pic>
        <p:nvPicPr>
          <p:cNvPr id="55" name="Green screen chat effect" descr="Green screen chat effect">
            <a:hlinkClick r:id="" action="ppaction://media"/>
            <a:extLst>
              <a:ext uri="{FF2B5EF4-FFF2-40B4-BE49-F238E27FC236}">
                <a16:creationId xmlns:a16="http://schemas.microsoft.com/office/drawing/2014/main" id="{F0934070-B7D2-6049-9F2C-52349E2C29A5}"/>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2"/>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89411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373D23E-936E-924F-B254-FC68111D2CDF}"/>
              </a:ext>
            </a:extLst>
          </p:cNvPr>
          <p:cNvGrpSpPr/>
          <p:nvPr/>
        </p:nvGrpSpPr>
        <p:grpSpPr>
          <a:xfrm flipH="1">
            <a:off x="162690" y="1340762"/>
            <a:ext cx="2131737" cy="319089"/>
            <a:chOff x="732150" y="1089669"/>
            <a:chExt cx="2031060" cy="255789"/>
          </a:xfrm>
        </p:grpSpPr>
        <p:sp>
          <p:nvSpPr>
            <p:cNvPr id="39" name="Rounded Rectangle 60">
              <a:extLst>
                <a:ext uri="{FF2B5EF4-FFF2-40B4-BE49-F238E27FC236}">
                  <a16:creationId xmlns:a16="http://schemas.microsoft.com/office/drawing/2014/main" id="{5FBA7755-1563-5343-AFF3-E4987CE8F134}"/>
                </a:ext>
              </a:extLst>
            </p:cNvPr>
            <p:cNvSpPr/>
            <p:nvPr/>
          </p:nvSpPr>
          <p:spPr>
            <a:xfrm>
              <a:off x="786936" y="1089669"/>
              <a:ext cx="1946711" cy="254334"/>
            </a:xfrm>
            <a:prstGeom prst="roundRect">
              <a:avLst>
                <a:gd name="adj" fmla="val 50000"/>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372ACEF3-DDD3-3441-8556-0555519250E2}"/>
                </a:ext>
              </a:extLst>
            </p:cNvPr>
            <p:cNvSpPr txBox="1"/>
            <p:nvPr/>
          </p:nvSpPr>
          <p:spPr>
            <a:xfrm>
              <a:off x="732150" y="1129123"/>
              <a:ext cx="1897201" cy="185040"/>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I’m a smarter, prettier version.</a:t>
              </a:r>
            </a:p>
          </p:txBody>
        </p:sp>
        <p:pic>
          <p:nvPicPr>
            <p:cNvPr id="41" name="Graphic 40">
              <a:extLst>
                <a:ext uri="{FF2B5EF4-FFF2-40B4-BE49-F238E27FC236}">
                  <a16:creationId xmlns:a16="http://schemas.microsoft.com/office/drawing/2014/main" id="{63E564E1-08D9-0A4B-9457-99E3D281F7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4138" y="1238355"/>
              <a:ext cx="79072" cy="107103"/>
            </a:xfrm>
            <a:prstGeom prst="rect">
              <a:avLst/>
            </a:prstGeom>
          </p:spPr>
        </p:pic>
      </p:grpSp>
      <p:grpSp>
        <p:nvGrpSpPr>
          <p:cNvPr id="59" name="Group 58">
            <a:extLst>
              <a:ext uri="{FF2B5EF4-FFF2-40B4-BE49-F238E27FC236}">
                <a16:creationId xmlns:a16="http://schemas.microsoft.com/office/drawing/2014/main" id="{034FDC78-AC7D-4F5D-8273-8FC1B96EB159}"/>
              </a:ext>
            </a:extLst>
          </p:cNvPr>
          <p:cNvGrpSpPr/>
          <p:nvPr/>
        </p:nvGrpSpPr>
        <p:grpSpPr>
          <a:xfrm flipH="1">
            <a:off x="123688" y="193237"/>
            <a:ext cx="2074254" cy="565072"/>
            <a:chOff x="786917" y="1089669"/>
            <a:chExt cx="1976292" cy="255789"/>
          </a:xfrm>
        </p:grpSpPr>
        <p:sp>
          <p:nvSpPr>
            <p:cNvPr id="60" name="Rounded Rectangle 60">
              <a:extLst>
                <a:ext uri="{FF2B5EF4-FFF2-40B4-BE49-F238E27FC236}">
                  <a16:creationId xmlns:a16="http://schemas.microsoft.com/office/drawing/2014/main" id="{034261B8-50CA-4E6A-B6EB-4BE73682C6F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5BD4BD5D-FD5B-4711-B8C5-FD52ADA14975}"/>
                </a:ext>
              </a:extLst>
            </p:cNvPr>
            <p:cNvSpPr txBox="1"/>
            <p:nvPr/>
          </p:nvSpPr>
          <p:spPr>
            <a:xfrm>
              <a:off x="786917" y="1100310"/>
              <a:ext cx="1897201" cy="229878"/>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Unfortunately, these bots are no longer live. However, you can watch these video demos of Monkey Pets!</a:t>
              </a:r>
            </a:p>
          </p:txBody>
        </p:sp>
        <p:pic>
          <p:nvPicPr>
            <p:cNvPr id="63" name="Graphic 62">
              <a:extLst>
                <a:ext uri="{FF2B5EF4-FFF2-40B4-BE49-F238E27FC236}">
                  <a16:creationId xmlns:a16="http://schemas.microsoft.com/office/drawing/2014/main" id="{7F4CE787-3524-41B6-9F9A-B2A604C888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13855"/>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2307042"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Contact Information</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…for your help! So long Mya.</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grpSp>
        <p:nvGrpSpPr>
          <p:cNvPr id="54" name="Group 53">
            <a:extLst>
              <a:ext uri="{FF2B5EF4-FFF2-40B4-BE49-F238E27FC236}">
                <a16:creationId xmlns:a16="http://schemas.microsoft.com/office/drawing/2014/main" id="{A5EF8EDD-FD39-47EE-B707-40DC8980C167}"/>
              </a:ext>
            </a:extLst>
          </p:cNvPr>
          <p:cNvGrpSpPr/>
          <p:nvPr/>
        </p:nvGrpSpPr>
        <p:grpSpPr>
          <a:xfrm>
            <a:off x="644593" y="849284"/>
            <a:ext cx="2093547" cy="404611"/>
            <a:chOff x="1720552" y="1089669"/>
            <a:chExt cx="1039950" cy="254334"/>
          </a:xfrm>
        </p:grpSpPr>
        <p:sp>
          <p:nvSpPr>
            <p:cNvPr id="64" name="Rounded Rectangle 40">
              <a:extLst>
                <a:ext uri="{FF2B5EF4-FFF2-40B4-BE49-F238E27FC236}">
                  <a16:creationId xmlns:a16="http://schemas.microsoft.com/office/drawing/2014/main" id="{E34D6D8F-2A30-479C-A572-58FF481F3451}"/>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5E598B4-E1A4-4870-ABAB-20C8767974DD}"/>
                </a:ext>
              </a:extLst>
            </p:cNvPr>
            <p:cNvSpPr txBox="1"/>
            <p:nvPr/>
          </p:nvSpPr>
          <p:spPr>
            <a:xfrm>
              <a:off x="1720553" y="1100310"/>
              <a:ext cx="1014658" cy="126354"/>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I think I’ve seen enough Mya. Are you anything like Michael?</a:t>
              </a:r>
            </a:p>
          </p:txBody>
        </p:sp>
        <p:pic>
          <p:nvPicPr>
            <p:cNvPr id="66" name="Graphic 65">
              <a:extLst>
                <a:ext uri="{FF2B5EF4-FFF2-40B4-BE49-F238E27FC236}">
                  <a16:creationId xmlns:a16="http://schemas.microsoft.com/office/drawing/2014/main" id="{B3AFBFDA-7E47-44E7-8991-A36FE14385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pic>
        <p:nvPicPr>
          <p:cNvPr id="8" name="Picture 7" descr="A picture containing person, indoor&#10;&#10;Description automatically generated">
            <a:extLst>
              <a:ext uri="{FF2B5EF4-FFF2-40B4-BE49-F238E27FC236}">
                <a16:creationId xmlns:a16="http://schemas.microsoft.com/office/drawing/2014/main" id="{1A09E3D3-52BD-43B3-9D99-C2A4CAC2057A}"/>
              </a:ext>
            </a:extLst>
          </p:cNvPr>
          <p:cNvPicPr>
            <a:picLocks noChangeAspect="1"/>
          </p:cNvPicPr>
          <p:nvPr/>
        </p:nvPicPr>
        <p:blipFill>
          <a:blip r:embed="rId11"/>
          <a:stretch>
            <a:fillRect/>
          </a:stretch>
        </p:blipFill>
        <p:spPr>
          <a:xfrm>
            <a:off x="348823" y="1754934"/>
            <a:ext cx="1028572" cy="1384127"/>
          </a:xfrm>
          <a:prstGeom prst="rect">
            <a:avLst/>
          </a:prstGeom>
        </p:spPr>
      </p:pic>
      <p:grpSp>
        <p:nvGrpSpPr>
          <p:cNvPr id="43" name="Group 42">
            <a:extLst>
              <a:ext uri="{FF2B5EF4-FFF2-40B4-BE49-F238E27FC236}">
                <a16:creationId xmlns:a16="http://schemas.microsoft.com/office/drawing/2014/main" id="{A3CDBA8B-4094-4682-8F1B-AAC25CCD7F07}"/>
              </a:ext>
            </a:extLst>
          </p:cNvPr>
          <p:cNvGrpSpPr/>
          <p:nvPr/>
        </p:nvGrpSpPr>
        <p:grpSpPr>
          <a:xfrm>
            <a:off x="617038" y="3230036"/>
            <a:ext cx="2093547" cy="404611"/>
            <a:chOff x="1720552" y="1089669"/>
            <a:chExt cx="1039950" cy="254334"/>
          </a:xfrm>
        </p:grpSpPr>
        <p:sp>
          <p:nvSpPr>
            <p:cNvPr id="44" name="Rounded Rectangle 40">
              <a:extLst>
                <a:ext uri="{FF2B5EF4-FFF2-40B4-BE49-F238E27FC236}">
                  <a16:creationId xmlns:a16="http://schemas.microsoft.com/office/drawing/2014/main" id="{BBBF20B0-5418-45F5-BB19-E0FDE40A7E33}"/>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C621935-CF81-4EF9-A151-E92531E8C176}"/>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Lol. Good to know. Can I get his information? </a:t>
              </a:r>
            </a:p>
          </p:txBody>
        </p:sp>
        <p:pic>
          <p:nvPicPr>
            <p:cNvPr id="48" name="Graphic 47">
              <a:extLst>
                <a:ext uri="{FF2B5EF4-FFF2-40B4-BE49-F238E27FC236}">
                  <a16:creationId xmlns:a16="http://schemas.microsoft.com/office/drawing/2014/main" id="{79E4E0C6-8190-4061-B42E-479D8FEF7B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99851" y="1264477"/>
              <a:ext cx="60651" cy="78717"/>
            </a:xfrm>
            <a:prstGeom prst="rect">
              <a:avLst/>
            </a:prstGeom>
          </p:spPr>
        </p:pic>
      </p:grpSp>
      <p:grpSp>
        <p:nvGrpSpPr>
          <p:cNvPr id="49" name="Group 48">
            <a:extLst>
              <a:ext uri="{FF2B5EF4-FFF2-40B4-BE49-F238E27FC236}">
                <a16:creationId xmlns:a16="http://schemas.microsoft.com/office/drawing/2014/main" id="{1951ECFD-B020-42F2-999F-60D778683B5A}"/>
              </a:ext>
            </a:extLst>
          </p:cNvPr>
          <p:cNvGrpSpPr/>
          <p:nvPr/>
        </p:nvGrpSpPr>
        <p:grpSpPr>
          <a:xfrm flipH="1">
            <a:off x="166948" y="3725622"/>
            <a:ext cx="2074254" cy="404611"/>
            <a:chOff x="786917" y="1089669"/>
            <a:chExt cx="1976292" cy="255789"/>
          </a:xfrm>
        </p:grpSpPr>
        <p:sp>
          <p:nvSpPr>
            <p:cNvPr id="50" name="Rounded Rectangle 60">
              <a:extLst>
                <a:ext uri="{FF2B5EF4-FFF2-40B4-BE49-F238E27FC236}">
                  <a16:creationId xmlns:a16="http://schemas.microsoft.com/office/drawing/2014/main" id="{D7222EA0-8BFE-449D-9F6F-2FBDB3C8904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05D7BF4F-F0D4-4E19-A974-E4A5A77B46F4}"/>
                </a:ext>
              </a:extLst>
            </p:cNvPr>
            <p:cNvSpPr txBox="1"/>
            <p:nvPr/>
          </p:nvSpPr>
          <p:spPr>
            <a:xfrm>
              <a:off x="786917" y="1100310"/>
              <a:ext cx="1897201" cy="167184"/>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Absolutely! Between you and me, he can use a few more friends.</a:t>
              </a:r>
            </a:p>
          </p:txBody>
        </p:sp>
        <p:pic>
          <p:nvPicPr>
            <p:cNvPr id="72" name="Graphic 71">
              <a:extLst>
                <a:ext uri="{FF2B5EF4-FFF2-40B4-BE49-F238E27FC236}">
                  <a16:creationId xmlns:a16="http://schemas.microsoft.com/office/drawing/2014/main" id="{9445C57A-60DD-4785-B572-5FFE540F0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sp>
        <p:nvSpPr>
          <p:cNvPr id="73" name="TextBox 72">
            <a:extLst>
              <a:ext uri="{FF2B5EF4-FFF2-40B4-BE49-F238E27FC236}">
                <a16:creationId xmlns:a16="http://schemas.microsoft.com/office/drawing/2014/main" id="{A4E0EFF0-BADF-48B8-8206-A89692F521CF}"/>
              </a:ext>
            </a:extLst>
          </p:cNvPr>
          <p:cNvSpPr txBox="1"/>
          <p:nvPr/>
        </p:nvSpPr>
        <p:spPr>
          <a:xfrm>
            <a:off x="3726873" y="1690255"/>
            <a:ext cx="5250872" cy="1996893"/>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Michael Yen</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6212 Hopi Cir, San Jose, CA, 95123</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408.515.5754</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hlinkClick r:id="rId12"/>
              </a:rPr>
              <a:t>michaeljsyen@gmail.com</a:t>
            </a: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hlinkClick r:id="rId13"/>
              </a:rPr>
              <a:t>https://www.linkedin.com/in/michaeljsyen/</a:t>
            </a: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p:txBody>
      </p:sp>
      <p:grpSp>
        <p:nvGrpSpPr>
          <p:cNvPr id="42" name="Group 41">
            <a:extLst>
              <a:ext uri="{FF2B5EF4-FFF2-40B4-BE49-F238E27FC236}">
                <a16:creationId xmlns:a16="http://schemas.microsoft.com/office/drawing/2014/main" id="{8C31DC7E-07CE-324E-B2D3-1EDBFB740BFA}"/>
              </a:ext>
            </a:extLst>
          </p:cNvPr>
          <p:cNvGrpSpPr/>
          <p:nvPr/>
        </p:nvGrpSpPr>
        <p:grpSpPr>
          <a:xfrm>
            <a:off x="0" y="4820404"/>
            <a:ext cx="2838090" cy="1732303"/>
            <a:chOff x="-8" y="4818617"/>
            <a:chExt cx="2838090" cy="1732303"/>
          </a:xfrm>
        </p:grpSpPr>
        <p:pic>
          <p:nvPicPr>
            <p:cNvPr id="55" name="Picture 54" descr="Graphical user interface, text, application, chat or text message&#10;&#10;Description automatically generated">
              <a:extLst>
                <a:ext uri="{FF2B5EF4-FFF2-40B4-BE49-F238E27FC236}">
                  <a16:creationId xmlns:a16="http://schemas.microsoft.com/office/drawing/2014/main" id="{76477FF5-748B-5B44-9DAF-5B84BE14BA3C}"/>
                </a:ext>
              </a:extLst>
            </p:cNvPr>
            <p:cNvPicPr>
              <a:picLocks noChangeAspect="1"/>
            </p:cNvPicPr>
            <p:nvPr/>
          </p:nvPicPr>
          <p:blipFill rotWithShape="1">
            <a:blip r:embed="rId14">
              <a:alphaModFix amt="85000"/>
            </a:blip>
            <a:srcRect t="15087" b="-1"/>
            <a:stretch/>
          </p:blipFill>
          <p:spPr>
            <a:xfrm>
              <a:off x="0" y="4822210"/>
              <a:ext cx="2838075" cy="1728710"/>
            </a:xfrm>
            <a:prstGeom prst="rect">
              <a:avLst/>
            </a:prstGeom>
          </p:spPr>
        </p:pic>
        <p:cxnSp>
          <p:nvCxnSpPr>
            <p:cNvPr id="56" name="Straight Connector 55">
              <a:extLst>
                <a:ext uri="{FF2B5EF4-FFF2-40B4-BE49-F238E27FC236}">
                  <a16:creationId xmlns:a16="http://schemas.microsoft.com/office/drawing/2014/main" id="{5A622460-9C5D-7047-B32F-D6777AA0ECDA}"/>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7" name="Green screen chat effect" descr="Green screen chat effect">
            <a:hlinkClick r:id="" action="ppaction://media"/>
            <a:extLst>
              <a:ext uri="{FF2B5EF4-FFF2-40B4-BE49-F238E27FC236}">
                <a16:creationId xmlns:a16="http://schemas.microsoft.com/office/drawing/2014/main" id="{D8417514-0649-E04A-BD50-AA6939FDD624}"/>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5"/>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289829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2E4769-D9EB-094E-9CEE-71F1CBCFEE27}"/>
              </a:ext>
            </a:extLst>
          </p:cNvPr>
          <p:cNvGrpSpPr/>
          <p:nvPr/>
        </p:nvGrpSpPr>
        <p:grpSpPr>
          <a:xfrm flipH="1">
            <a:off x="162690" y="722200"/>
            <a:ext cx="2131737" cy="319089"/>
            <a:chOff x="732150" y="1089669"/>
            <a:chExt cx="2031060" cy="255789"/>
          </a:xfrm>
        </p:grpSpPr>
        <p:sp>
          <p:nvSpPr>
            <p:cNvPr id="55" name="Rounded Rectangle 60">
              <a:extLst>
                <a:ext uri="{FF2B5EF4-FFF2-40B4-BE49-F238E27FC236}">
                  <a16:creationId xmlns:a16="http://schemas.microsoft.com/office/drawing/2014/main" id="{DE9F246A-4C7F-544D-BAA9-D6AC76BBCD6B}"/>
                </a:ext>
              </a:extLst>
            </p:cNvPr>
            <p:cNvSpPr/>
            <p:nvPr/>
          </p:nvSpPr>
          <p:spPr>
            <a:xfrm>
              <a:off x="786936" y="1089669"/>
              <a:ext cx="1946711" cy="254334"/>
            </a:xfrm>
            <a:prstGeom prst="roundRect">
              <a:avLst>
                <a:gd name="adj" fmla="val 50000"/>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D8A8CC28-0C1B-2D40-BE09-174DD226B5FB}"/>
                </a:ext>
              </a:extLst>
            </p:cNvPr>
            <p:cNvSpPr txBox="1"/>
            <p:nvPr/>
          </p:nvSpPr>
          <p:spPr>
            <a:xfrm>
              <a:off x="732150" y="1129123"/>
              <a:ext cx="1897201" cy="185040"/>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I’m a smarter, prettier version.</a:t>
              </a:r>
            </a:p>
          </p:txBody>
        </p:sp>
        <p:pic>
          <p:nvPicPr>
            <p:cNvPr id="57" name="Graphic 56">
              <a:extLst>
                <a:ext uri="{FF2B5EF4-FFF2-40B4-BE49-F238E27FC236}">
                  <a16:creationId xmlns:a16="http://schemas.microsoft.com/office/drawing/2014/main" id="{F19E7210-63F7-374E-9644-ED844A01FD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4138" y="1238355"/>
              <a:ext cx="79072" cy="107103"/>
            </a:xfrm>
            <a:prstGeom prst="rect">
              <a:avLst/>
            </a:prstGeom>
          </p:spPr>
        </p:pic>
      </p:grpSp>
      <p:grpSp>
        <p:nvGrpSpPr>
          <p:cNvPr id="54" name="Group 53">
            <a:extLst>
              <a:ext uri="{FF2B5EF4-FFF2-40B4-BE49-F238E27FC236}">
                <a16:creationId xmlns:a16="http://schemas.microsoft.com/office/drawing/2014/main" id="{A5EF8EDD-FD39-47EE-B707-40DC8980C167}"/>
              </a:ext>
            </a:extLst>
          </p:cNvPr>
          <p:cNvGrpSpPr/>
          <p:nvPr/>
        </p:nvGrpSpPr>
        <p:grpSpPr>
          <a:xfrm>
            <a:off x="644593" y="225821"/>
            <a:ext cx="2093547" cy="404611"/>
            <a:chOff x="1720552" y="1089669"/>
            <a:chExt cx="1039950" cy="254334"/>
          </a:xfrm>
        </p:grpSpPr>
        <p:sp>
          <p:nvSpPr>
            <p:cNvPr id="64" name="Rounded Rectangle 40">
              <a:extLst>
                <a:ext uri="{FF2B5EF4-FFF2-40B4-BE49-F238E27FC236}">
                  <a16:creationId xmlns:a16="http://schemas.microsoft.com/office/drawing/2014/main" id="{E34D6D8F-2A30-479C-A572-58FF481F3451}"/>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A5E598B4-E1A4-4870-ABAB-20C8767974DD}"/>
                </a:ext>
              </a:extLst>
            </p:cNvPr>
            <p:cNvSpPr txBox="1"/>
            <p:nvPr/>
          </p:nvSpPr>
          <p:spPr>
            <a:xfrm>
              <a:off x="1720553" y="1100310"/>
              <a:ext cx="1014658" cy="126354"/>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I think I’ve seen enough Mya. Are you anything like Michael?</a:t>
              </a:r>
            </a:p>
          </p:txBody>
        </p:sp>
        <p:pic>
          <p:nvPicPr>
            <p:cNvPr id="66" name="Graphic 65">
              <a:extLst>
                <a:ext uri="{FF2B5EF4-FFF2-40B4-BE49-F238E27FC236}">
                  <a16:creationId xmlns:a16="http://schemas.microsoft.com/office/drawing/2014/main" id="{B3AFBFDA-7E47-44E7-8991-A36FE14385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13855"/>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7819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9"/>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10"/>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2307042"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Contact Information</a:t>
            </a:r>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pic>
        <p:nvPicPr>
          <p:cNvPr id="8" name="Picture 7" descr="A picture containing person, indoor&#10;&#10;Description automatically generated">
            <a:extLst>
              <a:ext uri="{FF2B5EF4-FFF2-40B4-BE49-F238E27FC236}">
                <a16:creationId xmlns:a16="http://schemas.microsoft.com/office/drawing/2014/main" id="{1A09E3D3-52BD-43B3-9D99-C2A4CAC2057A}"/>
              </a:ext>
            </a:extLst>
          </p:cNvPr>
          <p:cNvPicPr>
            <a:picLocks noChangeAspect="1"/>
          </p:cNvPicPr>
          <p:nvPr/>
        </p:nvPicPr>
        <p:blipFill>
          <a:blip r:embed="rId11"/>
          <a:stretch>
            <a:fillRect/>
          </a:stretch>
        </p:blipFill>
        <p:spPr>
          <a:xfrm>
            <a:off x="348823" y="1133421"/>
            <a:ext cx="1028572" cy="1384127"/>
          </a:xfrm>
          <a:prstGeom prst="rect">
            <a:avLst/>
          </a:prstGeom>
        </p:spPr>
      </p:pic>
      <p:grpSp>
        <p:nvGrpSpPr>
          <p:cNvPr id="43" name="Group 42">
            <a:extLst>
              <a:ext uri="{FF2B5EF4-FFF2-40B4-BE49-F238E27FC236}">
                <a16:creationId xmlns:a16="http://schemas.microsoft.com/office/drawing/2014/main" id="{A3CDBA8B-4094-4682-8F1B-AAC25CCD7F07}"/>
              </a:ext>
            </a:extLst>
          </p:cNvPr>
          <p:cNvGrpSpPr/>
          <p:nvPr/>
        </p:nvGrpSpPr>
        <p:grpSpPr>
          <a:xfrm>
            <a:off x="617038" y="2609498"/>
            <a:ext cx="2093547" cy="404611"/>
            <a:chOff x="1720552" y="1089669"/>
            <a:chExt cx="1039950" cy="254334"/>
          </a:xfrm>
        </p:grpSpPr>
        <p:sp>
          <p:nvSpPr>
            <p:cNvPr id="44" name="Rounded Rectangle 40">
              <a:extLst>
                <a:ext uri="{FF2B5EF4-FFF2-40B4-BE49-F238E27FC236}">
                  <a16:creationId xmlns:a16="http://schemas.microsoft.com/office/drawing/2014/main" id="{BBBF20B0-5418-45F5-BB19-E0FDE40A7E33}"/>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C621935-CF81-4EF9-A151-E92531E8C176}"/>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Lol. Good to know. Can I get his information? </a:t>
              </a:r>
            </a:p>
          </p:txBody>
        </p:sp>
        <p:pic>
          <p:nvPicPr>
            <p:cNvPr id="48" name="Graphic 47">
              <a:extLst>
                <a:ext uri="{FF2B5EF4-FFF2-40B4-BE49-F238E27FC236}">
                  <a16:creationId xmlns:a16="http://schemas.microsoft.com/office/drawing/2014/main" id="{79E4E0C6-8190-4061-B42E-479D8FEF7B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grpSp>
        <p:nvGrpSpPr>
          <p:cNvPr id="49" name="Group 48">
            <a:extLst>
              <a:ext uri="{FF2B5EF4-FFF2-40B4-BE49-F238E27FC236}">
                <a16:creationId xmlns:a16="http://schemas.microsoft.com/office/drawing/2014/main" id="{1951ECFD-B020-42F2-999F-60D778683B5A}"/>
              </a:ext>
            </a:extLst>
          </p:cNvPr>
          <p:cNvGrpSpPr/>
          <p:nvPr/>
        </p:nvGrpSpPr>
        <p:grpSpPr>
          <a:xfrm flipH="1">
            <a:off x="166948" y="3106059"/>
            <a:ext cx="2074254" cy="404611"/>
            <a:chOff x="786917" y="1089669"/>
            <a:chExt cx="1976292" cy="255789"/>
          </a:xfrm>
        </p:grpSpPr>
        <p:sp>
          <p:nvSpPr>
            <p:cNvPr id="50" name="Rounded Rectangle 60">
              <a:extLst>
                <a:ext uri="{FF2B5EF4-FFF2-40B4-BE49-F238E27FC236}">
                  <a16:creationId xmlns:a16="http://schemas.microsoft.com/office/drawing/2014/main" id="{D7222EA0-8BFE-449D-9F6F-2FBDB3C8904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05D7BF4F-F0D4-4E19-A974-E4A5A77B46F4}"/>
                </a:ext>
              </a:extLst>
            </p:cNvPr>
            <p:cNvSpPr txBox="1"/>
            <p:nvPr/>
          </p:nvSpPr>
          <p:spPr>
            <a:xfrm>
              <a:off x="786917" y="1100310"/>
              <a:ext cx="1897201" cy="167184"/>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Absolutely! Between you and me, he can use a few more friends.</a:t>
              </a:r>
            </a:p>
          </p:txBody>
        </p:sp>
        <p:pic>
          <p:nvPicPr>
            <p:cNvPr id="72" name="Graphic 71">
              <a:extLst>
                <a:ext uri="{FF2B5EF4-FFF2-40B4-BE49-F238E27FC236}">
                  <a16:creationId xmlns:a16="http://schemas.microsoft.com/office/drawing/2014/main" id="{9445C57A-60DD-4785-B572-5FFE540F0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sp>
        <p:nvSpPr>
          <p:cNvPr id="73" name="TextBox 72">
            <a:extLst>
              <a:ext uri="{FF2B5EF4-FFF2-40B4-BE49-F238E27FC236}">
                <a16:creationId xmlns:a16="http://schemas.microsoft.com/office/drawing/2014/main" id="{A4E0EFF0-BADF-48B8-8206-A89692F521CF}"/>
              </a:ext>
            </a:extLst>
          </p:cNvPr>
          <p:cNvSpPr txBox="1"/>
          <p:nvPr/>
        </p:nvSpPr>
        <p:spPr>
          <a:xfrm>
            <a:off x="3726873" y="1690255"/>
            <a:ext cx="5250872" cy="1996893"/>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Michael Yen</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6212 Hopi Cir, San Jose, CA, 95123</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408.515.5754</a:t>
            </a: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hlinkClick r:id="rId12"/>
              </a:rPr>
              <a:t>michaeljsyen@gmail.com</a:t>
            </a: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hlinkClick r:id="rId13"/>
              </a:rPr>
              <a:t>https://www.linkedin.com/in/michaeljsyen/</a:t>
            </a: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p:txBody>
      </p:sp>
      <p:grpSp>
        <p:nvGrpSpPr>
          <p:cNvPr id="38" name="Group 37">
            <a:extLst>
              <a:ext uri="{FF2B5EF4-FFF2-40B4-BE49-F238E27FC236}">
                <a16:creationId xmlns:a16="http://schemas.microsoft.com/office/drawing/2014/main" id="{4C69BECF-75A9-4BDD-B439-B1590BE8DCDD}"/>
              </a:ext>
            </a:extLst>
          </p:cNvPr>
          <p:cNvGrpSpPr/>
          <p:nvPr/>
        </p:nvGrpSpPr>
        <p:grpSpPr>
          <a:xfrm>
            <a:off x="601526" y="3602620"/>
            <a:ext cx="2093547" cy="404611"/>
            <a:chOff x="1720552" y="1089669"/>
            <a:chExt cx="1039950" cy="254334"/>
          </a:xfrm>
        </p:grpSpPr>
        <p:sp>
          <p:nvSpPr>
            <p:cNvPr id="39" name="Rounded Rectangle 40">
              <a:extLst>
                <a:ext uri="{FF2B5EF4-FFF2-40B4-BE49-F238E27FC236}">
                  <a16:creationId xmlns:a16="http://schemas.microsoft.com/office/drawing/2014/main" id="{FB1FA410-1CAE-49DB-B667-37788B96056C}"/>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4A827E16-EEE9-4BE2-869E-25DAEFF380E9}"/>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Hahaha. Thanks for your help! So long Mya.</a:t>
              </a:r>
            </a:p>
          </p:txBody>
        </p:sp>
        <p:pic>
          <p:nvPicPr>
            <p:cNvPr id="41" name="Graphic 40">
              <a:extLst>
                <a:ext uri="{FF2B5EF4-FFF2-40B4-BE49-F238E27FC236}">
                  <a16:creationId xmlns:a16="http://schemas.microsoft.com/office/drawing/2014/main" id="{0CA9B070-3BC1-4C6C-812F-D38B43E51B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851" y="1264477"/>
              <a:ext cx="60651" cy="78717"/>
            </a:xfrm>
            <a:prstGeom prst="rect">
              <a:avLst/>
            </a:prstGeom>
          </p:spPr>
        </p:pic>
      </p:grpSp>
      <p:grpSp>
        <p:nvGrpSpPr>
          <p:cNvPr id="58" name="Group 57">
            <a:extLst>
              <a:ext uri="{FF2B5EF4-FFF2-40B4-BE49-F238E27FC236}">
                <a16:creationId xmlns:a16="http://schemas.microsoft.com/office/drawing/2014/main" id="{9B2DA872-3714-9B43-A261-694402A7099E}"/>
              </a:ext>
            </a:extLst>
          </p:cNvPr>
          <p:cNvGrpSpPr/>
          <p:nvPr/>
        </p:nvGrpSpPr>
        <p:grpSpPr>
          <a:xfrm>
            <a:off x="0" y="4820404"/>
            <a:ext cx="2838090" cy="1732303"/>
            <a:chOff x="-8" y="4818617"/>
            <a:chExt cx="2838090" cy="1732303"/>
          </a:xfrm>
        </p:grpSpPr>
        <p:pic>
          <p:nvPicPr>
            <p:cNvPr id="59" name="Picture 58" descr="Graphical user interface, text, application, chat or text message&#10;&#10;Description automatically generated">
              <a:extLst>
                <a:ext uri="{FF2B5EF4-FFF2-40B4-BE49-F238E27FC236}">
                  <a16:creationId xmlns:a16="http://schemas.microsoft.com/office/drawing/2014/main" id="{969424A9-D9F2-9B40-96FC-47F0C4304FBF}"/>
                </a:ext>
              </a:extLst>
            </p:cNvPr>
            <p:cNvPicPr>
              <a:picLocks noChangeAspect="1"/>
            </p:cNvPicPr>
            <p:nvPr/>
          </p:nvPicPr>
          <p:blipFill rotWithShape="1">
            <a:blip r:embed="rId14">
              <a:alphaModFix amt="85000"/>
            </a:blip>
            <a:srcRect t="15087" b="-1"/>
            <a:stretch/>
          </p:blipFill>
          <p:spPr>
            <a:xfrm>
              <a:off x="0" y="4822210"/>
              <a:ext cx="2838075" cy="1728710"/>
            </a:xfrm>
            <a:prstGeom prst="rect">
              <a:avLst/>
            </a:prstGeom>
          </p:spPr>
        </p:pic>
        <p:cxnSp>
          <p:nvCxnSpPr>
            <p:cNvPr id="60" name="Straight Connector 59">
              <a:extLst>
                <a:ext uri="{FF2B5EF4-FFF2-40B4-BE49-F238E27FC236}">
                  <a16:creationId xmlns:a16="http://schemas.microsoft.com/office/drawing/2014/main" id="{1A120F37-E58D-FD4D-890F-3B2424BF5640}"/>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61" name="Green screen chat effect" descr="Green screen chat effect">
            <a:hlinkClick r:id="" action="ppaction://media"/>
            <a:extLst>
              <a:ext uri="{FF2B5EF4-FFF2-40B4-BE49-F238E27FC236}">
                <a16:creationId xmlns:a16="http://schemas.microsoft.com/office/drawing/2014/main" id="{C949EE2F-B0D5-0747-BFE4-E09B346BBA44}"/>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5"/>
          <a:stretch>
            <a:fillRect/>
          </a:stretch>
        </p:blipFill>
        <p:spPr>
          <a:xfrm>
            <a:off x="10339797" y="5324956"/>
            <a:ext cx="812800" cy="812800"/>
          </a:xfrm>
          <a:prstGeom prst="rect">
            <a:avLst/>
          </a:prstGeom>
        </p:spPr>
      </p:pic>
    </p:spTree>
    <p:extLst>
      <p:ext uri="{BB962C8B-B14F-4D97-AF65-F5344CB8AC3E}">
        <p14:creationId xmlns:p14="http://schemas.microsoft.com/office/powerpoint/2010/main" val="32345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C2061337-9B81-8D42-B9F2-1EEADFAACE52}"/>
              </a:ext>
            </a:extLst>
          </p:cNvPr>
          <p:cNvGrpSpPr/>
          <p:nvPr/>
        </p:nvGrpSpPr>
        <p:grpSpPr>
          <a:xfrm flipH="1">
            <a:off x="162690" y="372576"/>
            <a:ext cx="2131737" cy="319089"/>
            <a:chOff x="732150" y="1089669"/>
            <a:chExt cx="2031060" cy="255789"/>
          </a:xfrm>
        </p:grpSpPr>
        <p:sp>
          <p:nvSpPr>
            <p:cNvPr id="60" name="Rounded Rectangle 60">
              <a:extLst>
                <a:ext uri="{FF2B5EF4-FFF2-40B4-BE49-F238E27FC236}">
                  <a16:creationId xmlns:a16="http://schemas.microsoft.com/office/drawing/2014/main" id="{3E7C7793-0269-A245-B13C-F71B037E6235}"/>
                </a:ext>
              </a:extLst>
            </p:cNvPr>
            <p:cNvSpPr/>
            <p:nvPr/>
          </p:nvSpPr>
          <p:spPr>
            <a:xfrm>
              <a:off x="786936" y="1089669"/>
              <a:ext cx="1946711" cy="254334"/>
            </a:xfrm>
            <a:prstGeom prst="roundRect">
              <a:avLst>
                <a:gd name="adj" fmla="val 50000"/>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39D2E552-409C-A14D-8EBC-136CF1EA2EE9}"/>
                </a:ext>
              </a:extLst>
            </p:cNvPr>
            <p:cNvSpPr txBox="1"/>
            <p:nvPr/>
          </p:nvSpPr>
          <p:spPr>
            <a:xfrm>
              <a:off x="732150" y="1129123"/>
              <a:ext cx="1897201" cy="185040"/>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I’m a smarter, prettier version.</a:t>
              </a:r>
            </a:p>
          </p:txBody>
        </p:sp>
        <p:pic>
          <p:nvPicPr>
            <p:cNvPr id="63" name="Graphic 62">
              <a:extLst>
                <a:ext uri="{FF2B5EF4-FFF2-40B4-BE49-F238E27FC236}">
                  <a16:creationId xmlns:a16="http://schemas.microsoft.com/office/drawing/2014/main" id="{80A3E69B-68A8-364A-B90F-DCD3766618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4138" y="1238355"/>
              <a:ext cx="79072" cy="107103"/>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13855"/>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083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7"/>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8"/>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D47B5691-3929-48CB-B7C2-D32FA662CCE1}"/>
              </a:ext>
            </a:extLst>
          </p:cNvPr>
          <p:cNvSpPr txBox="1"/>
          <p:nvPr/>
        </p:nvSpPr>
        <p:spPr>
          <a:xfrm flipH="1">
            <a:off x="92149"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62" name="TextBox 61">
            <a:extLst>
              <a:ext uri="{FF2B5EF4-FFF2-40B4-BE49-F238E27FC236}">
                <a16:creationId xmlns:a16="http://schemas.microsoft.com/office/drawing/2014/main" id="{54394490-9379-478B-9E6C-D12B71A9D3BA}"/>
              </a:ext>
            </a:extLst>
          </p:cNvPr>
          <p:cNvSpPr txBox="1"/>
          <p:nvPr/>
        </p:nvSpPr>
        <p:spPr>
          <a:xfrm>
            <a:off x="3721423" y="1817565"/>
            <a:ext cx="3170489" cy="2532681"/>
          </a:xfrm>
          <a:prstGeom prst="rect">
            <a:avLst/>
          </a:prstGeom>
          <a:noFill/>
        </p:spPr>
        <p:txBody>
          <a:bodyPr wrap="square" rtlCol="0">
            <a:spAutoFit/>
          </a:bodyPr>
          <a:lstStyle/>
          <a:p>
            <a:pPr>
              <a:lnSpc>
                <a:spcPct val="150000"/>
              </a:lnSpc>
            </a:pPr>
            <a:r>
              <a:rPr lang="en-US" dirty="0"/>
              <a:t>Example:</a:t>
            </a:r>
          </a:p>
          <a:p>
            <a:pPr marL="171450" indent="-171450">
              <a:lnSpc>
                <a:spcPct val="150000"/>
              </a:lnSpc>
              <a:buFont typeface="Arial" panose="020B0604020202020204" pitchFamily="34" charset="0"/>
              <a:buChar char="•"/>
            </a:pPr>
            <a:r>
              <a:rPr lang="en-US" dirty="0"/>
              <a:t>Leveraging weather bot and Monkey Pets functions</a:t>
            </a:r>
          </a:p>
          <a:p>
            <a:pPr marL="171450" indent="-171450">
              <a:lnSpc>
                <a:spcPct val="150000"/>
              </a:lnSpc>
              <a:buFont typeface="Arial" panose="020B0604020202020204" pitchFamily="34" charset="0"/>
              <a:buChar char="•"/>
            </a:pPr>
            <a:r>
              <a:rPr lang="en-US" dirty="0"/>
              <a:t>Interaction with another user via Kik chat session </a:t>
            </a:r>
          </a:p>
        </p:txBody>
      </p:sp>
      <p:pic>
        <p:nvPicPr>
          <p:cNvPr id="8" name="Picture 7" descr="A picture containing person, indoor&#10;&#10;Description automatically generated">
            <a:extLst>
              <a:ext uri="{FF2B5EF4-FFF2-40B4-BE49-F238E27FC236}">
                <a16:creationId xmlns:a16="http://schemas.microsoft.com/office/drawing/2014/main" id="{1A09E3D3-52BD-43B3-9D99-C2A4CAC2057A}"/>
              </a:ext>
            </a:extLst>
          </p:cNvPr>
          <p:cNvPicPr>
            <a:picLocks noChangeAspect="1"/>
          </p:cNvPicPr>
          <p:nvPr/>
        </p:nvPicPr>
        <p:blipFill>
          <a:blip r:embed="rId9"/>
          <a:stretch>
            <a:fillRect/>
          </a:stretch>
        </p:blipFill>
        <p:spPr>
          <a:xfrm>
            <a:off x="348823" y="789216"/>
            <a:ext cx="1028572" cy="1384127"/>
          </a:xfrm>
          <a:prstGeom prst="rect">
            <a:avLst/>
          </a:prstGeom>
        </p:spPr>
      </p:pic>
      <p:grpSp>
        <p:nvGrpSpPr>
          <p:cNvPr id="43" name="Group 42">
            <a:extLst>
              <a:ext uri="{FF2B5EF4-FFF2-40B4-BE49-F238E27FC236}">
                <a16:creationId xmlns:a16="http://schemas.microsoft.com/office/drawing/2014/main" id="{A3CDBA8B-4094-4682-8F1B-AAC25CCD7F07}"/>
              </a:ext>
            </a:extLst>
          </p:cNvPr>
          <p:cNvGrpSpPr/>
          <p:nvPr/>
        </p:nvGrpSpPr>
        <p:grpSpPr>
          <a:xfrm>
            <a:off x="617038" y="2268432"/>
            <a:ext cx="2093547" cy="404611"/>
            <a:chOff x="1720552" y="1089669"/>
            <a:chExt cx="1039950" cy="254334"/>
          </a:xfrm>
        </p:grpSpPr>
        <p:sp>
          <p:nvSpPr>
            <p:cNvPr id="44" name="Rounded Rectangle 40">
              <a:extLst>
                <a:ext uri="{FF2B5EF4-FFF2-40B4-BE49-F238E27FC236}">
                  <a16:creationId xmlns:a16="http://schemas.microsoft.com/office/drawing/2014/main" id="{BBBF20B0-5418-45F5-BB19-E0FDE40A7E33}"/>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C621935-CF81-4EF9-A151-E92531E8C176}"/>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Lol. Good to know. Can I get his information? </a:t>
              </a:r>
            </a:p>
          </p:txBody>
        </p:sp>
        <p:pic>
          <p:nvPicPr>
            <p:cNvPr id="48" name="Graphic 47">
              <a:extLst>
                <a:ext uri="{FF2B5EF4-FFF2-40B4-BE49-F238E27FC236}">
                  <a16:creationId xmlns:a16="http://schemas.microsoft.com/office/drawing/2014/main" id="{79E4E0C6-8190-4061-B42E-479D8FEF7B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99851" y="1264477"/>
              <a:ext cx="60651" cy="78717"/>
            </a:xfrm>
            <a:prstGeom prst="rect">
              <a:avLst/>
            </a:prstGeom>
          </p:spPr>
        </p:pic>
      </p:grpSp>
      <p:grpSp>
        <p:nvGrpSpPr>
          <p:cNvPr id="49" name="Group 48">
            <a:extLst>
              <a:ext uri="{FF2B5EF4-FFF2-40B4-BE49-F238E27FC236}">
                <a16:creationId xmlns:a16="http://schemas.microsoft.com/office/drawing/2014/main" id="{1951ECFD-B020-42F2-999F-60D778683B5A}"/>
              </a:ext>
            </a:extLst>
          </p:cNvPr>
          <p:cNvGrpSpPr/>
          <p:nvPr/>
        </p:nvGrpSpPr>
        <p:grpSpPr>
          <a:xfrm flipH="1">
            <a:off x="166948" y="2768132"/>
            <a:ext cx="2074254" cy="404611"/>
            <a:chOff x="786917" y="1089669"/>
            <a:chExt cx="1976292" cy="255789"/>
          </a:xfrm>
        </p:grpSpPr>
        <p:sp>
          <p:nvSpPr>
            <p:cNvPr id="50" name="Rounded Rectangle 60">
              <a:extLst>
                <a:ext uri="{FF2B5EF4-FFF2-40B4-BE49-F238E27FC236}">
                  <a16:creationId xmlns:a16="http://schemas.microsoft.com/office/drawing/2014/main" id="{D7222EA0-8BFE-449D-9F6F-2FBDB3C8904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05D7BF4F-F0D4-4E19-A974-E4A5A77B46F4}"/>
                </a:ext>
              </a:extLst>
            </p:cNvPr>
            <p:cNvSpPr txBox="1"/>
            <p:nvPr/>
          </p:nvSpPr>
          <p:spPr>
            <a:xfrm>
              <a:off x="786917" y="1100310"/>
              <a:ext cx="1897201" cy="167184"/>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Absolutely! Between you and me, he can use a few more friends.</a:t>
              </a:r>
            </a:p>
          </p:txBody>
        </p:sp>
        <p:pic>
          <p:nvPicPr>
            <p:cNvPr id="72" name="Graphic 71">
              <a:extLst>
                <a:ext uri="{FF2B5EF4-FFF2-40B4-BE49-F238E27FC236}">
                  <a16:creationId xmlns:a16="http://schemas.microsoft.com/office/drawing/2014/main" id="{9445C57A-60DD-4785-B572-5FFE540F0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38" name="Group 37">
            <a:extLst>
              <a:ext uri="{FF2B5EF4-FFF2-40B4-BE49-F238E27FC236}">
                <a16:creationId xmlns:a16="http://schemas.microsoft.com/office/drawing/2014/main" id="{4C69BECF-75A9-4BDD-B439-B1590BE8DCDD}"/>
              </a:ext>
            </a:extLst>
          </p:cNvPr>
          <p:cNvGrpSpPr/>
          <p:nvPr/>
        </p:nvGrpSpPr>
        <p:grpSpPr>
          <a:xfrm>
            <a:off x="601526" y="3267832"/>
            <a:ext cx="2093547" cy="404611"/>
            <a:chOff x="1720552" y="1089669"/>
            <a:chExt cx="1039950" cy="254334"/>
          </a:xfrm>
        </p:grpSpPr>
        <p:sp>
          <p:nvSpPr>
            <p:cNvPr id="39" name="Rounded Rectangle 40">
              <a:extLst>
                <a:ext uri="{FF2B5EF4-FFF2-40B4-BE49-F238E27FC236}">
                  <a16:creationId xmlns:a16="http://schemas.microsoft.com/office/drawing/2014/main" id="{FB1FA410-1CAE-49DB-B667-37788B96056C}"/>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4A827E16-EEE9-4BE2-869E-25DAEFF380E9}"/>
                </a:ext>
              </a:extLst>
            </p:cNvPr>
            <p:cNvSpPr txBox="1"/>
            <p:nvPr/>
          </p:nvSpPr>
          <p:spPr>
            <a:xfrm>
              <a:off x="1720553" y="1100310"/>
              <a:ext cx="1014658" cy="232158"/>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Hahaha. Thanks for your help! So long Mya.</a:t>
              </a:r>
            </a:p>
          </p:txBody>
        </p:sp>
        <p:pic>
          <p:nvPicPr>
            <p:cNvPr id="41" name="Graphic 40">
              <a:extLst>
                <a:ext uri="{FF2B5EF4-FFF2-40B4-BE49-F238E27FC236}">
                  <a16:creationId xmlns:a16="http://schemas.microsoft.com/office/drawing/2014/main" id="{0CA9B070-3BC1-4C6C-812F-D38B43E51B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99851" y="1264477"/>
              <a:ext cx="60651" cy="78717"/>
            </a:xfrm>
            <a:prstGeom prst="rect">
              <a:avLst/>
            </a:prstGeom>
          </p:spPr>
        </p:pic>
      </p:grpSp>
      <p:grpSp>
        <p:nvGrpSpPr>
          <p:cNvPr id="42" name="Group 41">
            <a:extLst>
              <a:ext uri="{FF2B5EF4-FFF2-40B4-BE49-F238E27FC236}">
                <a16:creationId xmlns:a16="http://schemas.microsoft.com/office/drawing/2014/main" id="{E7728F64-65E4-4B2D-B6A9-88284DB66206}"/>
              </a:ext>
            </a:extLst>
          </p:cNvPr>
          <p:cNvGrpSpPr/>
          <p:nvPr/>
        </p:nvGrpSpPr>
        <p:grpSpPr>
          <a:xfrm flipH="1">
            <a:off x="164377" y="3767530"/>
            <a:ext cx="2074254" cy="404611"/>
            <a:chOff x="786917" y="1089669"/>
            <a:chExt cx="1976292" cy="255789"/>
          </a:xfrm>
        </p:grpSpPr>
        <p:sp>
          <p:nvSpPr>
            <p:cNvPr id="55" name="Rounded Rectangle 60">
              <a:extLst>
                <a:ext uri="{FF2B5EF4-FFF2-40B4-BE49-F238E27FC236}">
                  <a16:creationId xmlns:a16="http://schemas.microsoft.com/office/drawing/2014/main" id="{72862AAB-A6B1-4E6F-9687-86F6EB0CAB14}"/>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8DF41D49-997C-4221-AE09-3DE21885FD15}"/>
                </a:ext>
              </a:extLst>
            </p:cNvPr>
            <p:cNvSpPr txBox="1"/>
            <p:nvPr/>
          </p:nvSpPr>
          <p:spPr>
            <a:xfrm>
              <a:off x="786917" y="1100310"/>
              <a:ext cx="1897201" cy="23348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been a pleasure Mx. Smiley! Have a beautiful day!</a:t>
              </a:r>
            </a:p>
          </p:txBody>
        </p:sp>
        <p:pic>
          <p:nvPicPr>
            <p:cNvPr id="57" name="Graphic 56">
              <a:extLst>
                <a:ext uri="{FF2B5EF4-FFF2-40B4-BE49-F238E27FC236}">
                  <a16:creationId xmlns:a16="http://schemas.microsoft.com/office/drawing/2014/main" id="{64DCEB0D-4E1A-43D9-9B86-1A2CE395B2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95046" y="1253130"/>
              <a:ext cx="68163" cy="92328"/>
            </a:xfrm>
            <a:prstGeom prst="rect">
              <a:avLst/>
            </a:prstGeom>
          </p:spPr>
        </p:pic>
      </p:grpSp>
      <p:grpSp>
        <p:nvGrpSpPr>
          <p:cNvPr id="64" name="Group 63">
            <a:extLst>
              <a:ext uri="{FF2B5EF4-FFF2-40B4-BE49-F238E27FC236}">
                <a16:creationId xmlns:a16="http://schemas.microsoft.com/office/drawing/2014/main" id="{5D38E975-A3DC-5046-854F-40AE0D1B20B9}"/>
              </a:ext>
            </a:extLst>
          </p:cNvPr>
          <p:cNvGrpSpPr/>
          <p:nvPr/>
        </p:nvGrpSpPr>
        <p:grpSpPr>
          <a:xfrm>
            <a:off x="0" y="4820404"/>
            <a:ext cx="2838090" cy="1732303"/>
            <a:chOff x="-8" y="4818617"/>
            <a:chExt cx="2838090" cy="1732303"/>
          </a:xfrm>
        </p:grpSpPr>
        <p:pic>
          <p:nvPicPr>
            <p:cNvPr id="65" name="Picture 64" descr="Graphical user interface, text, application, chat or text message&#10;&#10;Description automatically generated">
              <a:extLst>
                <a:ext uri="{FF2B5EF4-FFF2-40B4-BE49-F238E27FC236}">
                  <a16:creationId xmlns:a16="http://schemas.microsoft.com/office/drawing/2014/main" id="{35DA7305-E449-1041-A194-372C196D9D68}"/>
                </a:ext>
              </a:extLst>
            </p:cNvPr>
            <p:cNvPicPr>
              <a:picLocks noChangeAspect="1"/>
            </p:cNvPicPr>
            <p:nvPr/>
          </p:nvPicPr>
          <p:blipFill rotWithShape="1">
            <a:blip r:embed="rId12">
              <a:alphaModFix amt="85000"/>
            </a:blip>
            <a:srcRect t="15087" b="-1"/>
            <a:stretch/>
          </p:blipFill>
          <p:spPr>
            <a:xfrm>
              <a:off x="0" y="4822210"/>
              <a:ext cx="2838075" cy="1728710"/>
            </a:xfrm>
            <a:prstGeom prst="rect">
              <a:avLst/>
            </a:prstGeom>
          </p:spPr>
        </p:pic>
        <p:cxnSp>
          <p:nvCxnSpPr>
            <p:cNvPr id="66" name="Straight Connector 65">
              <a:extLst>
                <a:ext uri="{FF2B5EF4-FFF2-40B4-BE49-F238E27FC236}">
                  <a16:creationId xmlns:a16="http://schemas.microsoft.com/office/drawing/2014/main" id="{A9119476-B170-7248-B8F1-C2A5B6A66E4C}"/>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3" name="Picture 2" descr="A picture containing indoor, doll, white, toy&#10;&#10;Description automatically generated">
            <a:extLst>
              <a:ext uri="{FF2B5EF4-FFF2-40B4-BE49-F238E27FC236}">
                <a16:creationId xmlns:a16="http://schemas.microsoft.com/office/drawing/2014/main" id="{24FB85DD-695F-443E-97FA-6BECDEB4A579}"/>
              </a:ext>
            </a:extLst>
          </p:cNvPr>
          <p:cNvPicPr>
            <a:picLocks noChangeAspect="1"/>
          </p:cNvPicPr>
          <p:nvPr/>
        </p:nvPicPr>
        <p:blipFill>
          <a:blip r:embed="rId13"/>
          <a:stretch>
            <a:fillRect/>
          </a:stretch>
        </p:blipFill>
        <p:spPr>
          <a:xfrm>
            <a:off x="6719424" y="2275672"/>
            <a:ext cx="2018176" cy="2018176"/>
          </a:xfrm>
          <a:prstGeom prst="rect">
            <a:avLst/>
          </a:prstGeom>
        </p:spPr>
      </p:pic>
      <p:pic>
        <p:nvPicPr>
          <p:cNvPr id="54" name="Green screen chat effect" descr="Green screen chat effect">
            <a:hlinkClick r:id="" action="ppaction://media"/>
            <a:extLst>
              <a:ext uri="{FF2B5EF4-FFF2-40B4-BE49-F238E27FC236}">
                <a16:creationId xmlns:a16="http://schemas.microsoft.com/office/drawing/2014/main" id="{4932CDAA-6C32-AE4F-8A45-760DB4F5F0C0}"/>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4"/>
          <a:stretch>
            <a:fillRect/>
          </a:stretch>
        </p:blipFill>
        <p:spPr>
          <a:xfrm>
            <a:off x="10438720" y="5715263"/>
            <a:ext cx="812800" cy="812800"/>
          </a:xfrm>
          <a:prstGeom prst="rect">
            <a:avLst/>
          </a:prstGeom>
        </p:spPr>
      </p:pic>
    </p:spTree>
    <p:extLst>
      <p:ext uri="{BB962C8B-B14F-4D97-AF65-F5344CB8AC3E}">
        <p14:creationId xmlns:p14="http://schemas.microsoft.com/office/powerpoint/2010/main" val="110542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4"/>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5"/>
          <a:srcRect l="-115" r="2073" b="2433"/>
          <a:stretch/>
        </p:blipFill>
        <p:spPr>
          <a:xfrm>
            <a:off x="2953098" y="141767"/>
            <a:ext cx="9146754" cy="6691133"/>
          </a:xfrm>
          <a:prstGeom prst="rect">
            <a:avLst/>
          </a:prstGeom>
        </p:spPr>
      </p:pic>
      <p:sp>
        <p:nvSpPr>
          <p:cNvPr id="59" name="TextBox 58">
            <a:extLst>
              <a:ext uri="{FF2B5EF4-FFF2-40B4-BE49-F238E27FC236}">
                <a16:creationId xmlns:a16="http://schemas.microsoft.com/office/drawing/2014/main" id="{4DC9B4CD-8750-9841-9BF8-292F28935BAD}"/>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1443" y="6608244"/>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…tell me a little about Michael?</a:t>
            </a:r>
          </a:p>
        </p:txBody>
      </p:sp>
      <p:sp>
        <p:nvSpPr>
          <p:cNvPr id="39" name="TextBox 38">
            <a:extLst>
              <a:ext uri="{FF2B5EF4-FFF2-40B4-BE49-F238E27FC236}">
                <a16:creationId xmlns:a16="http://schemas.microsoft.com/office/drawing/2014/main" id="{29F672E2-4C87-4E2D-9B5C-07880EA22FE7}"/>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40" name="TextBox 39">
            <a:extLst>
              <a:ext uri="{FF2B5EF4-FFF2-40B4-BE49-F238E27FC236}">
                <a16:creationId xmlns:a16="http://schemas.microsoft.com/office/drawing/2014/main" id="{0C0B17E9-9237-405A-8537-B081809F5A5B}"/>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41" name="TextBox 40">
            <a:extLst>
              <a:ext uri="{FF2B5EF4-FFF2-40B4-BE49-F238E27FC236}">
                <a16:creationId xmlns:a16="http://schemas.microsoft.com/office/drawing/2014/main" id="{B8E3299D-94FF-4B02-9F14-850EBF830F7B}"/>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grpSp>
        <p:nvGrpSpPr>
          <p:cNvPr id="42" name="Group 41">
            <a:extLst>
              <a:ext uri="{FF2B5EF4-FFF2-40B4-BE49-F238E27FC236}">
                <a16:creationId xmlns:a16="http://schemas.microsoft.com/office/drawing/2014/main" id="{C5929A7D-DF16-45B9-A8D6-5B7B6932F0A4}"/>
              </a:ext>
            </a:extLst>
          </p:cNvPr>
          <p:cNvGrpSpPr/>
          <p:nvPr/>
        </p:nvGrpSpPr>
        <p:grpSpPr>
          <a:xfrm flipH="1">
            <a:off x="145557" y="1112202"/>
            <a:ext cx="2095211" cy="428920"/>
            <a:chOff x="786917" y="1089669"/>
            <a:chExt cx="1996260" cy="254334"/>
          </a:xfrm>
        </p:grpSpPr>
        <p:sp>
          <p:nvSpPr>
            <p:cNvPr id="43" name="Rounded Rectangle 60">
              <a:extLst>
                <a:ext uri="{FF2B5EF4-FFF2-40B4-BE49-F238E27FC236}">
                  <a16:creationId xmlns:a16="http://schemas.microsoft.com/office/drawing/2014/main" id="{300695CB-7C44-4D01-BC49-EA383C07AA03}"/>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D5137E66-69FD-47A6-BC30-952C8454BE08}"/>
                </a:ext>
              </a:extLst>
            </p:cNvPr>
            <p:cNvSpPr txBox="1"/>
            <p:nvPr/>
          </p:nvSpPr>
          <p:spPr>
            <a:xfrm>
              <a:off x="786917" y="1100310"/>
              <a:ext cx="1897201" cy="19370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Hi! I’m Mya, Michael Yen’s assistant. What’s your name?</a:t>
              </a:r>
            </a:p>
          </p:txBody>
        </p:sp>
        <p:pic>
          <p:nvPicPr>
            <p:cNvPr id="47" name="Graphic 46">
              <a:extLst>
                <a:ext uri="{FF2B5EF4-FFF2-40B4-BE49-F238E27FC236}">
                  <a16:creationId xmlns:a16="http://schemas.microsoft.com/office/drawing/2014/main" id="{4546C270-E9AA-476C-9A04-841C4255B9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4115" y="1209822"/>
              <a:ext cx="99062" cy="134181"/>
            </a:xfrm>
            <a:prstGeom prst="rect">
              <a:avLst/>
            </a:prstGeom>
          </p:spPr>
        </p:pic>
      </p:grpSp>
      <p:grpSp>
        <p:nvGrpSpPr>
          <p:cNvPr id="58" name="Group 57">
            <a:extLst>
              <a:ext uri="{FF2B5EF4-FFF2-40B4-BE49-F238E27FC236}">
                <a16:creationId xmlns:a16="http://schemas.microsoft.com/office/drawing/2014/main" id="{2A72AF09-B7D7-454A-B719-21961E9659C7}"/>
              </a:ext>
            </a:extLst>
          </p:cNvPr>
          <p:cNvGrpSpPr/>
          <p:nvPr/>
        </p:nvGrpSpPr>
        <p:grpSpPr>
          <a:xfrm flipH="1">
            <a:off x="154144" y="2081654"/>
            <a:ext cx="2074254" cy="836475"/>
            <a:chOff x="786917" y="1089669"/>
            <a:chExt cx="1976292" cy="255789"/>
          </a:xfrm>
        </p:grpSpPr>
        <p:sp>
          <p:nvSpPr>
            <p:cNvPr id="64" name="Rounded Rectangle 60">
              <a:extLst>
                <a:ext uri="{FF2B5EF4-FFF2-40B4-BE49-F238E27FC236}">
                  <a16:creationId xmlns:a16="http://schemas.microsoft.com/office/drawing/2014/main" id="{BABAB135-688F-42FF-9636-616E736D94EB}"/>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54DAE1DE-79F5-4ACC-B486-61737D93DFE0}"/>
                </a:ext>
              </a:extLst>
            </p:cNvPr>
            <p:cNvSpPr txBox="1"/>
            <p:nvPr/>
          </p:nvSpPr>
          <p:spPr>
            <a:xfrm>
              <a:off x="786917" y="1100310"/>
              <a:ext cx="1897201" cy="23999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a pleasure to meet you Mx. Smiley! I can help you navigate through Michael’s portfolio while he builds other bots. What would you like to know first?</a:t>
              </a:r>
            </a:p>
          </p:txBody>
        </p:sp>
        <p:pic>
          <p:nvPicPr>
            <p:cNvPr id="66" name="Graphic 65">
              <a:extLst>
                <a:ext uri="{FF2B5EF4-FFF2-40B4-BE49-F238E27FC236}">
                  <a16:creationId xmlns:a16="http://schemas.microsoft.com/office/drawing/2014/main" id="{2CBEF2F0-873B-4B99-A38B-27F5888E48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046" y="1253130"/>
              <a:ext cx="68163" cy="92328"/>
            </a:xfrm>
            <a:prstGeom prst="rect">
              <a:avLst/>
            </a:prstGeom>
          </p:spPr>
        </p:pic>
      </p:grpSp>
      <p:grpSp>
        <p:nvGrpSpPr>
          <p:cNvPr id="38" name="Group 37">
            <a:extLst>
              <a:ext uri="{FF2B5EF4-FFF2-40B4-BE49-F238E27FC236}">
                <a16:creationId xmlns:a16="http://schemas.microsoft.com/office/drawing/2014/main" id="{3DE1AFDD-2D8B-C949-8E08-C40D224A21B7}"/>
              </a:ext>
            </a:extLst>
          </p:cNvPr>
          <p:cNvGrpSpPr/>
          <p:nvPr/>
        </p:nvGrpSpPr>
        <p:grpSpPr>
          <a:xfrm>
            <a:off x="2039818" y="717154"/>
            <a:ext cx="610925" cy="254334"/>
            <a:chOff x="1720552" y="1089669"/>
            <a:chExt cx="1085063" cy="254334"/>
          </a:xfrm>
        </p:grpSpPr>
        <p:sp>
          <p:nvSpPr>
            <p:cNvPr id="48" name="Rounded Rectangle 40">
              <a:extLst>
                <a:ext uri="{FF2B5EF4-FFF2-40B4-BE49-F238E27FC236}">
                  <a16:creationId xmlns:a16="http://schemas.microsoft.com/office/drawing/2014/main" id="{9D585953-F7E0-B640-A0BC-097AF0F02AD5}"/>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7822CA8A-3AE9-204F-ADC6-397035216DD1}"/>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hello</a:t>
              </a:r>
            </a:p>
          </p:txBody>
        </p:sp>
        <p:pic>
          <p:nvPicPr>
            <p:cNvPr id="50" name="Graphic 49">
              <a:extLst>
                <a:ext uri="{FF2B5EF4-FFF2-40B4-BE49-F238E27FC236}">
                  <a16:creationId xmlns:a16="http://schemas.microsoft.com/office/drawing/2014/main" id="{DF4E2EC4-2805-924F-B6CE-66571064D306}"/>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659449" y="1209822"/>
              <a:ext cx="146166" cy="131989"/>
            </a:xfrm>
            <a:prstGeom prst="rect">
              <a:avLst/>
            </a:prstGeom>
          </p:spPr>
        </p:pic>
      </p:grpSp>
      <p:grpSp>
        <p:nvGrpSpPr>
          <p:cNvPr id="70" name="Group 69">
            <a:extLst>
              <a:ext uri="{FF2B5EF4-FFF2-40B4-BE49-F238E27FC236}">
                <a16:creationId xmlns:a16="http://schemas.microsoft.com/office/drawing/2014/main" id="{056C5809-3D55-1F47-BAD4-550C6F2B38EA}"/>
              </a:ext>
            </a:extLst>
          </p:cNvPr>
          <p:cNvGrpSpPr/>
          <p:nvPr/>
        </p:nvGrpSpPr>
        <p:grpSpPr>
          <a:xfrm>
            <a:off x="0" y="4820404"/>
            <a:ext cx="2838090" cy="1732303"/>
            <a:chOff x="-8" y="4818617"/>
            <a:chExt cx="2838090" cy="1732303"/>
          </a:xfrm>
        </p:grpSpPr>
        <p:pic>
          <p:nvPicPr>
            <p:cNvPr id="71" name="Picture 70" descr="Graphical user interface, text, application, chat or text message&#10;&#10;Description automatically generated">
              <a:extLst>
                <a:ext uri="{FF2B5EF4-FFF2-40B4-BE49-F238E27FC236}">
                  <a16:creationId xmlns:a16="http://schemas.microsoft.com/office/drawing/2014/main" id="{091A4C46-3AEE-CC4E-89FE-763C7E00E05D}"/>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72" name="Straight Connector 71">
              <a:extLst>
                <a:ext uri="{FF2B5EF4-FFF2-40B4-BE49-F238E27FC236}">
                  <a16:creationId xmlns:a16="http://schemas.microsoft.com/office/drawing/2014/main" id="{D4EE5681-5CA6-F046-86A2-B1DF25789D0C}"/>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4" name="Picture 53" descr="A picture containing indoor, person, dark, doll&#10;&#10;Description automatically generated">
            <a:extLst>
              <a:ext uri="{FF2B5EF4-FFF2-40B4-BE49-F238E27FC236}">
                <a16:creationId xmlns:a16="http://schemas.microsoft.com/office/drawing/2014/main" id="{E9958FFC-0A1D-42E4-8511-B1271BD70D50}"/>
              </a:ext>
            </a:extLst>
          </p:cNvPr>
          <p:cNvPicPr>
            <a:picLocks noChangeAspect="1"/>
          </p:cNvPicPr>
          <p:nvPr/>
        </p:nvPicPr>
        <p:blipFill>
          <a:blip r:embed="rId11"/>
          <a:stretch>
            <a:fillRect/>
          </a:stretch>
        </p:blipFill>
        <p:spPr>
          <a:xfrm>
            <a:off x="6789483" y="2246391"/>
            <a:ext cx="1778784" cy="1778784"/>
          </a:xfrm>
          <a:prstGeom prst="rect">
            <a:avLst/>
          </a:prstGeom>
        </p:spPr>
      </p:pic>
      <p:pic>
        <p:nvPicPr>
          <p:cNvPr id="55" name="Green screen chat effect" descr="Green screen chat effect">
            <a:hlinkClick r:id="" action="ppaction://media"/>
            <a:extLst>
              <a:ext uri="{FF2B5EF4-FFF2-40B4-BE49-F238E27FC236}">
                <a16:creationId xmlns:a16="http://schemas.microsoft.com/office/drawing/2014/main" id="{A7545676-A4E3-0B4B-8CBE-8CF9877E0D6C}"/>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2"/>
          <a:stretch>
            <a:fillRect/>
          </a:stretch>
        </p:blipFill>
        <p:spPr>
          <a:xfrm>
            <a:off x="10438720" y="5715263"/>
            <a:ext cx="812800" cy="812800"/>
          </a:xfrm>
          <a:prstGeom prst="rect">
            <a:avLst/>
          </a:prstGeom>
        </p:spPr>
      </p:pic>
      <p:grpSp>
        <p:nvGrpSpPr>
          <p:cNvPr id="68" name="Group 67">
            <a:extLst>
              <a:ext uri="{FF2B5EF4-FFF2-40B4-BE49-F238E27FC236}">
                <a16:creationId xmlns:a16="http://schemas.microsoft.com/office/drawing/2014/main" id="{FD88788F-A907-4BC1-A457-0C16A46E5AAC}"/>
              </a:ext>
            </a:extLst>
          </p:cNvPr>
          <p:cNvGrpSpPr/>
          <p:nvPr/>
        </p:nvGrpSpPr>
        <p:grpSpPr>
          <a:xfrm>
            <a:off x="1795749" y="1681836"/>
            <a:ext cx="916594" cy="255040"/>
            <a:chOff x="1720552" y="1089669"/>
            <a:chExt cx="1047480" cy="255040"/>
          </a:xfrm>
        </p:grpSpPr>
        <p:sp>
          <p:nvSpPr>
            <p:cNvPr id="69" name="Rounded Rectangle 40">
              <a:extLst>
                <a:ext uri="{FF2B5EF4-FFF2-40B4-BE49-F238E27FC236}">
                  <a16:creationId xmlns:a16="http://schemas.microsoft.com/office/drawing/2014/main" id="{EC5C2EC6-5F83-4EF3-B12A-AFAF94951DA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6F011CAF-82BF-4074-A93F-3D9227A3F215}"/>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Mx. Smiley </a:t>
              </a:r>
            </a:p>
          </p:txBody>
        </p:sp>
        <p:pic>
          <p:nvPicPr>
            <p:cNvPr id="74" name="Graphic 73">
              <a:extLst>
                <a:ext uri="{FF2B5EF4-FFF2-40B4-BE49-F238E27FC236}">
                  <a16:creationId xmlns:a16="http://schemas.microsoft.com/office/drawing/2014/main" id="{9163DFE1-9540-4257-B34C-F4C51D4C2B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8970" y="1210528"/>
              <a:ext cx="99062" cy="134181"/>
            </a:xfrm>
            <a:prstGeom prst="rect">
              <a:avLst/>
            </a:prstGeom>
          </p:spPr>
        </p:pic>
      </p:grpSp>
    </p:spTree>
    <p:extLst>
      <p:ext uri="{BB962C8B-B14F-4D97-AF65-F5344CB8AC3E}">
        <p14:creationId xmlns:p14="http://schemas.microsoft.com/office/powerpoint/2010/main" val="34974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4"/>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5"/>
          <a:srcRect l="-115" r="2073" b="2433"/>
          <a:stretch/>
        </p:blipFill>
        <p:spPr>
          <a:xfrm>
            <a:off x="2953098" y="141767"/>
            <a:ext cx="9146754" cy="6691133"/>
          </a:xfrm>
          <a:prstGeom prst="rect">
            <a:avLst/>
          </a:prstGeom>
        </p:spPr>
      </p:pic>
      <p:sp>
        <p:nvSpPr>
          <p:cNvPr id="59" name="TextBox 58">
            <a:extLst>
              <a:ext uri="{FF2B5EF4-FFF2-40B4-BE49-F238E27FC236}">
                <a16:creationId xmlns:a16="http://schemas.microsoft.com/office/drawing/2014/main" id="{4DC9B4CD-8750-9841-9BF8-292F28935BAD}"/>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1443" y="6608244"/>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sp>
        <p:nvSpPr>
          <p:cNvPr id="35" name="TextBox 34">
            <a:extLst>
              <a:ext uri="{FF2B5EF4-FFF2-40B4-BE49-F238E27FC236}">
                <a16:creationId xmlns:a16="http://schemas.microsoft.com/office/drawing/2014/main" id="{3CFB3AA4-DBF8-4268-8146-CED5D9B6957B}"/>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6" name="TextBox 35">
            <a:extLst>
              <a:ext uri="{FF2B5EF4-FFF2-40B4-BE49-F238E27FC236}">
                <a16:creationId xmlns:a16="http://schemas.microsoft.com/office/drawing/2014/main" id="{F59226A8-F5E8-485B-A427-AB83A9316326}"/>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grpSp>
        <p:nvGrpSpPr>
          <p:cNvPr id="37" name="Group 36">
            <a:extLst>
              <a:ext uri="{FF2B5EF4-FFF2-40B4-BE49-F238E27FC236}">
                <a16:creationId xmlns:a16="http://schemas.microsoft.com/office/drawing/2014/main" id="{E70E5616-E099-40E1-8D62-75C1CFB4B21B}"/>
              </a:ext>
            </a:extLst>
          </p:cNvPr>
          <p:cNvGrpSpPr/>
          <p:nvPr/>
        </p:nvGrpSpPr>
        <p:grpSpPr>
          <a:xfrm flipH="1">
            <a:off x="145557" y="1112202"/>
            <a:ext cx="2095211" cy="428920"/>
            <a:chOff x="786917" y="1089669"/>
            <a:chExt cx="1996260" cy="254334"/>
          </a:xfrm>
        </p:grpSpPr>
        <p:sp>
          <p:nvSpPr>
            <p:cNvPr id="38" name="Rounded Rectangle 60">
              <a:extLst>
                <a:ext uri="{FF2B5EF4-FFF2-40B4-BE49-F238E27FC236}">
                  <a16:creationId xmlns:a16="http://schemas.microsoft.com/office/drawing/2014/main" id="{60F1C3AF-6E2E-4A2D-91B6-BE1E3DF63E5C}"/>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3DC158F5-BDB2-4E2D-995E-FFAEDAE6EEB7}"/>
                </a:ext>
              </a:extLst>
            </p:cNvPr>
            <p:cNvSpPr txBox="1"/>
            <p:nvPr/>
          </p:nvSpPr>
          <p:spPr>
            <a:xfrm>
              <a:off x="786917" y="1100310"/>
              <a:ext cx="1897201" cy="19370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Hi! I’m Mya, Michael Yen’s assistant. What’s your name?</a:t>
              </a:r>
            </a:p>
          </p:txBody>
        </p:sp>
        <p:pic>
          <p:nvPicPr>
            <p:cNvPr id="50" name="Graphic 49">
              <a:extLst>
                <a:ext uri="{FF2B5EF4-FFF2-40B4-BE49-F238E27FC236}">
                  <a16:creationId xmlns:a16="http://schemas.microsoft.com/office/drawing/2014/main" id="{122EC723-9313-49FB-95FC-AEFA4638FF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4115" y="1209822"/>
              <a:ext cx="99062" cy="134181"/>
            </a:xfrm>
            <a:prstGeom prst="rect">
              <a:avLst/>
            </a:prstGeom>
          </p:spPr>
        </p:pic>
      </p:grpSp>
      <p:grpSp>
        <p:nvGrpSpPr>
          <p:cNvPr id="66" name="Group 65">
            <a:extLst>
              <a:ext uri="{FF2B5EF4-FFF2-40B4-BE49-F238E27FC236}">
                <a16:creationId xmlns:a16="http://schemas.microsoft.com/office/drawing/2014/main" id="{0BD1A65B-09AB-43CC-B759-5110F4005951}"/>
              </a:ext>
            </a:extLst>
          </p:cNvPr>
          <p:cNvGrpSpPr/>
          <p:nvPr/>
        </p:nvGrpSpPr>
        <p:grpSpPr>
          <a:xfrm flipH="1">
            <a:off x="154144" y="2081654"/>
            <a:ext cx="2074254" cy="836475"/>
            <a:chOff x="786917" y="1089669"/>
            <a:chExt cx="1976292" cy="255789"/>
          </a:xfrm>
        </p:grpSpPr>
        <p:sp>
          <p:nvSpPr>
            <p:cNvPr id="67" name="Rounded Rectangle 60">
              <a:extLst>
                <a:ext uri="{FF2B5EF4-FFF2-40B4-BE49-F238E27FC236}">
                  <a16:creationId xmlns:a16="http://schemas.microsoft.com/office/drawing/2014/main" id="{008CAB47-9CF3-4435-941A-6AA284062655}"/>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073068F7-AD44-4E1E-B62B-F69B41324127}"/>
                </a:ext>
              </a:extLst>
            </p:cNvPr>
            <p:cNvSpPr txBox="1"/>
            <p:nvPr/>
          </p:nvSpPr>
          <p:spPr>
            <a:xfrm>
              <a:off x="786917" y="1100310"/>
              <a:ext cx="1897201" cy="23999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a pleasure to meet you Mx. Smiley! I can help you navigate through Michael’s portfolio while he builds other bots. What would you like to know first?</a:t>
              </a:r>
            </a:p>
          </p:txBody>
        </p:sp>
        <p:pic>
          <p:nvPicPr>
            <p:cNvPr id="69" name="Graphic 68">
              <a:extLst>
                <a:ext uri="{FF2B5EF4-FFF2-40B4-BE49-F238E27FC236}">
                  <a16:creationId xmlns:a16="http://schemas.microsoft.com/office/drawing/2014/main" id="{E5EE68C1-3F9C-4CD8-A0B3-B86A91381A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046" y="1253130"/>
              <a:ext cx="68163" cy="92328"/>
            </a:xfrm>
            <a:prstGeom prst="rect">
              <a:avLst/>
            </a:prstGeom>
          </p:spPr>
        </p:pic>
      </p:grpSp>
      <p:grpSp>
        <p:nvGrpSpPr>
          <p:cNvPr id="70" name="Group 69">
            <a:extLst>
              <a:ext uri="{FF2B5EF4-FFF2-40B4-BE49-F238E27FC236}">
                <a16:creationId xmlns:a16="http://schemas.microsoft.com/office/drawing/2014/main" id="{E19BDB13-D271-4527-9009-24610024AF19}"/>
              </a:ext>
            </a:extLst>
          </p:cNvPr>
          <p:cNvGrpSpPr/>
          <p:nvPr/>
        </p:nvGrpSpPr>
        <p:grpSpPr>
          <a:xfrm>
            <a:off x="656583" y="3058843"/>
            <a:ext cx="2093547" cy="433539"/>
            <a:chOff x="1720552" y="1089669"/>
            <a:chExt cx="1039950" cy="254334"/>
          </a:xfrm>
        </p:grpSpPr>
        <p:sp>
          <p:nvSpPr>
            <p:cNvPr id="71" name="Rounded Rectangle 40">
              <a:extLst>
                <a:ext uri="{FF2B5EF4-FFF2-40B4-BE49-F238E27FC236}">
                  <a16:creationId xmlns:a16="http://schemas.microsoft.com/office/drawing/2014/main" id="{51E125E8-73DF-418D-8F74-5078D43440F0}"/>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83CC7DEB-F20C-4E7F-BE64-EA890410C51D}"/>
                </a:ext>
              </a:extLst>
            </p:cNvPr>
            <p:cNvSpPr txBox="1"/>
            <p:nvPr/>
          </p:nvSpPr>
          <p:spPr>
            <a:xfrm>
              <a:off x="1720553" y="1100310"/>
              <a:ext cx="1014658" cy="216667"/>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Thanks Mya! Can you tell me a little about Michael?</a:t>
              </a:r>
            </a:p>
          </p:txBody>
        </p:sp>
        <p:pic>
          <p:nvPicPr>
            <p:cNvPr id="73" name="Graphic 72">
              <a:extLst>
                <a:ext uri="{FF2B5EF4-FFF2-40B4-BE49-F238E27FC236}">
                  <a16:creationId xmlns:a16="http://schemas.microsoft.com/office/drawing/2014/main" id="{E971DC59-1666-452F-87A1-AC56FA6CD8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9851" y="1264477"/>
              <a:ext cx="60651" cy="78717"/>
            </a:xfrm>
            <a:prstGeom prst="rect">
              <a:avLst/>
            </a:prstGeom>
          </p:spPr>
        </p:pic>
      </p:grpSp>
      <p:grpSp>
        <p:nvGrpSpPr>
          <p:cNvPr id="43" name="Group 42">
            <a:extLst>
              <a:ext uri="{FF2B5EF4-FFF2-40B4-BE49-F238E27FC236}">
                <a16:creationId xmlns:a16="http://schemas.microsoft.com/office/drawing/2014/main" id="{53729A47-D7DC-2C4E-9316-FE304D4C6748}"/>
              </a:ext>
            </a:extLst>
          </p:cNvPr>
          <p:cNvGrpSpPr/>
          <p:nvPr/>
        </p:nvGrpSpPr>
        <p:grpSpPr>
          <a:xfrm>
            <a:off x="2039818" y="717154"/>
            <a:ext cx="610925" cy="254334"/>
            <a:chOff x="1720552" y="1089669"/>
            <a:chExt cx="1085063" cy="254334"/>
          </a:xfrm>
        </p:grpSpPr>
        <p:sp>
          <p:nvSpPr>
            <p:cNvPr id="44" name="Rounded Rectangle 40">
              <a:extLst>
                <a:ext uri="{FF2B5EF4-FFF2-40B4-BE49-F238E27FC236}">
                  <a16:creationId xmlns:a16="http://schemas.microsoft.com/office/drawing/2014/main" id="{93AB4B14-F5E9-4340-AEAB-1468A0E4053B}"/>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F472A953-1B39-1A4A-B5BB-BEA06358899B}"/>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hello</a:t>
              </a:r>
            </a:p>
          </p:txBody>
        </p:sp>
        <p:pic>
          <p:nvPicPr>
            <p:cNvPr id="48" name="Graphic 47">
              <a:extLst>
                <a:ext uri="{FF2B5EF4-FFF2-40B4-BE49-F238E27FC236}">
                  <a16:creationId xmlns:a16="http://schemas.microsoft.com/office/drawing/2014/main" id="{D05AD398-B3AC-EF47-BA58-DDF7648E596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659449" y="1209822"/>
              <a:ext cx="146166" cy="131989"/>
            </a:xfrm>
            <a:prstGeom prst="rect">
              <a:avLst/>
            </a:prstGeom>
          </p:spPr>
        </p:pic>
      </p:grpSp>
      <p:grpSp>
        <p:nvGrpSpPr>
          <p:cNvPr id="60" name="Group 59">
            <a:extLst>
              <a:ext uri="{FF2B5EF4-FFF2-40B4-BE49-F238E27FC236}">
                <a16:creationId xmlns:a16="http://schemas.microsoft.com/office/drawing/2014/main" id="{589F6915-0E50-8744-99CC-49EA834CA7AF}"/>
              </a:ext>
            </a:extLst>
          </p:cNvPr>
          <p:cNvGrpSpPr/>
          <p:nvPr/>
        </p:nvGrpSpPr>
        <p:grpSpPr>
          <a:xfrm>
            <a:off x="0" y="4820404"/>
            <a:ext cx="2838090" cy="1732303"/>
            <a:chOff x="-8" y="4818617"/>
            <a:chExt cx="2838090" cy="1732303"/>
          </a:xfrm>
        </p:grpSpPr>
        <p:pic>
          <p:nvPicPr>
            <p:cNvPr id="61" name="Picture 60" descr="Graphical user interface, text, application, chat or text message&#10;&#10;Description automatically generated">
              <a:extLst>
                <a:ext uri="{FF2B5EF4-FFF2-40B4-BE49-F238E27FC236}">
                  <a16:creationId xmlns:a16="http://schemas.microsoft.com/office/drawing/2014/main" id="{0AD86034-EDBD-A14E-B7A5-4D0F5E6963A1}"/>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62" name="Straight Connector 61">
              <a:extLst>
                <a:ext uri="{FF2B5EF4-FFF2-40B4-BE49-F238E27FC236}">
                  <a16:creationId xmlns:a16="http://schemas.microsoft.com/office/drawing/2014/main" id="{D875B218-E3B6-D748-84AD-9B1B40B372BA}"/>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41" name="Picture 40" descr="A picture containing indoor, person, dark, doll&#10;&#10;Description automatically generated">
            <a:extLst>
              <a:ext uri="{FF2B5EF4-FFF2-40B4-BE49-F238E27FC236}">
                <a16:creationId xmlns:a16="http://schemas.microsoft.com/office/drawing/2014/main" id="{0DA02311-06DE-014A-BFF1-DE994AA6AEC3}"/>
              </a:ext>
            </a:extLst>
          </p:cNvPr>
          <p:cNvPicPr>
            <a:picLocks noChangeAspect="1"/>
          </p:cNvPicPr>
          <p:nvPr/>
        </p:nvPicPr>
        <p:blipFill>
          <a:blip r:embed="rId11"/>
          <a:stretch>
            <a:fillRect/>
          </a:stretch>
        </p:blipFill>
        <p:spPr>
          <a:xfrm>
            <a:off x="6789483" y="2246391"/>
            <a:ext cx="1778784" cy="1778784"/>
          </a:xfrm>
          <a:prstGeom prst="rect">
            <a:avLst/>
          </a:prstGeom>
        </p:spPr>
      </p:pic>
      <p:pic>
        <p:nvPicPr>
          <p:cNvPr id="42" name="Green screen chat effect" descr="Green screen chat effect">
            <a:hlinkClick r:id="" action="ppaction://media"/>
            <a:extLst>
              <a:ext uri="{FF2B5EF4-FFF2-40B4-BE49-F238E27FC236}">
                <a16:creationId xmlns:a16="http://schemas.microsoft.com/office/drawing/2014/main" id="{7AC7FD33-DD23-6A43-A581-F7C96EE0DED4}"/>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2"/>
          <a:stretch>
            <a:fillRect/>
          </a:stretch>
        </p:blipFill>
        <p:spPr>
          <a:xfrm>
            <a:off x="10339797" y="5324956"/>
            <a:ext cx="812800" cy="812800"/>
          </a:xfrm>
          <a:prstGeom prst="rect">
            <a:avLst/>
          </a:prstGeom>
        </p:spPr>
      </p:pic>
      <p:grpSp>
        <p:nvGrpSpPr>
          <p:cNvPr id="57" name="Group 56">
            <a:extLst>
              <a:ext uri="{FF2B5EF4-FFF2-40B4-BE49-F238E27FC236}">
                <a16:creationId xmlns:a16="http://schemas.microsoft.com/office/drawing/2014/main" id="{2C84B54B-8020-49F5-AE9C-112BF4373FD3}"/>
              </a:ext>
            </a:extLst>
          </p:cNvPr>
          <p:cNvGrpSpPr/>
          <p:nvPr/>
        </p:nvGrpSpPr>
        <p:grpSpPr>
          <a:xfrm>
            <a:off x="1795749" y="1681836"/>
            <a:ext cx="916594" cy="255040"/>
            <a:chOff x="1720552" y="1089669"/>
            <a:chExt cx="1047480" cy="255040"/>
          </a:xfrm>
        </p:grpSpPr>
        <p:sp>
          <p:nvSpPr>
            <p:cNvPr id="58" name="Rounded Rectangle 40">
              <a:extLst>
                <a:ext uri="{FF2B5EF4-FFF2-40B4-BE49-F238E27FC236}">
                  <a16:creationId xmlns:a16="http://schemas.microsoft.com/office/drawing/2014/main" id="{D173579F-A9BC-4414-917A-A7A413FD7027}"/>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254FE117-27C9-444C-8D42-0A1B4195B9C3}"/>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Mx. Smiley </a:t>
              </a:r>
            </a:p>
          </p:txBody>
        </p:sp>
        <p:pic>
          <p:nvPicPr>
            <p:cNvPr id="64" name="Graphic 63">
              <a:extLst>
                <a:ext uri="{FF2B5EF4-FFF2-40B4-BE49-F238E27FC236}">
                  <a16:creationId xmlns:a16="http://schemas.microsoft.com/office/drawing/2014/main" id="{54AEC89F-CD0A-472A-955C-B4F7C6E6D0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8970" y="1210528"/>
              <a:ext cx="99062" cy="134181"/>
            </a:xfrm>
            <a:prstGeom prst="rect">
              <a:avLst/>
            </a:prstGeom>
          </p:spPr>
        </p:pic>
      </p:grpSp>
    </p:spTree>
    <p:extLst>
      <p:ext uri="{BB962C8B-B14F-4D97-AF65-F5344CB8AC3E}">
        <p14:creationId xmlns:p14="http://schemas.microsoft.com/office/powerpoint/2010/main" val="135729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4"/>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5"/>
          <a:srcRect l="-115" r="2073" b="2433"/>
          <a:stretch/>
        </p:blipFill>
        <p:spPr>
          <a:xfrm>
            <a:off x="2953098" y="141767"/>
            <a:ext cx="9146754" cy="6691133"/>
          </a:xfrm>
          <a:prstGeom prst="rect">
            <a:avLst/>
          </a:prstGeom>
        </p:spPr>
      </p:pic>
      <p:sp>
        <p:nvSpPr>
          <p:cNvPr id="59" name="TextBox 58">
            <a:extLst>
              <a:ext uri="{FF2B5EF4-FFF2-40B4-BE49-F238E27FC236}">
                <a16:creationId xmlns:a16="http://schemas.microsoft.com/office/drawing/2014/main" id="{4DC9B4CD-8750-9841-9BF8-292F28935BAD}"/>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2148"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tell me about his work on bots</a:t>
            </a:r>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157689" cy="369332"/>
          </a:xfrm>
          <a:prstGeom prst="rect">
            <a:avLst/>
          </a:prstGeom>
          <a:noFill/>
        </p:spPr>
        <p:txBody>
          <a:bodyPr wrap="none" rtlCol="0">
            <a:spAutoFit/>
          </a:bodyPr>
          <a:lstStyle/>
          <a:p>
            <a:r>
              <a:rPr lang="en-US" b="1" dirty="0" err="1">
                <a:solidFill>
                  <a:schemeClr val="bg2">
                    <a:lumMod val="75000"/>
                    <a:lumOff val="25000"/>
                  </a:schemeClr>
                </a:solidFill>
                <a:latin typeface="Segoe UI Semibold" panose="020B0502040204020203" pitchFamily="34" charset="0"/>
                <a:cs typeface="Segoe UI Semibold" panose="020B0502040204020203" pitchFamily="34" charset="0"/>
              </a:rPr>
              <a:t>aBots</a:t>
            </a:r>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 me</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2" y="1659546"/>
            <a:ext cx="7569429" cy="1719894"/>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Having written a novel, a novella, poems, and screenplays, one could say that writing has always been a pastime of mine. Transitioning to bots in the workplace was natural, not because of the writing, but because of the commonality between creative expression and human/bot interactions—the human connection. </a:t>
            </a:r>
            <a:b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br>
            <a:b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b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It’s not just about designing for bots; it’s about designing for people.</a:t>
            </a:r>
          </a:p>
        </p:txBody>
      </p:sp>
      <p:sp>
        <p:nvSpPr>
          <p:cNvPr id="41" name="TextBox 40">
            <a:extLst>
              <a:ext uri="{FF2B5EF4-FFF2-40B4-BE49-F238E27FC236}">
                <a16:creationId xmlns:a16="http://schemas.microsoft.com/office/drawing/2014/main" id="{35E3F41D-F0C5-4FDC-876F-BC3DFEE8A806}"/>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grpSp>
        <p:nvGrpSpPr>
          <p:cNvPr id="42" name="Group 41">
            <a:extLst>
              <a:ext uri="{FF2B5EF4-FFF2-40B4-BE49-F238E27FC236}">
                <a16:creationId xmlns:a16="http://schemas.microsoft.com/office/drawing/2014/main" id="{2C813EAE-99D6-441E-A142-14BDB3BE1218}"/>
              </a:ext>
            </a:extLst>
          </p:cNvPr>
          <p:cNvGrpSpPr/>
          <p:nvPr/>
        </p:nvGrpSpPr>
        <p:grpSpPr>
          <a:xfrm flipH="1">
            <a:off x="145557" y="1112202"/>
            <a:ext cx="2095211" cy="428920"/>
            <a:chOff x="786917" y="1089669"/>
            <a:chExt cx="1996260" cy="254334"/>
          </a:xfrm>
        </p:grpSpPr>
        <p:sp>
          <p:nvSpPr>
            <p:cNvPr id="58" name="Rounded Rectangle 60">
              <a:extLst>
                <a:ext uri="{FF2B5EF4-FFF2-40B4-BE49-F238E27FC236}">
                  <a16:creationId xmlns:a16="http://schemas.microsoft.com/office/drawing/2014/main" id="{B1863026-8382-4D36-912C-B3374C0647BD}"/>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BF95B691-2531-474E-93D8-0BDFFC19A85E}"/>
                </a:ext>
              </a:extLst>
            </p:cNvPr>
            <p:cNvSpPr txBox="1"/>
            <p:nvPr/>
          </p:nvSpPr>
          <p:spPr>
            <a:xfrm>
              <a:off x="786917" y="1100310"/>
              <a:ext cx="1897201" cy="19370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Hi! I’m Mya, Michael Yen’s assistant. What’s your name?</a:t>
              </a:r>
            </a:p>
          </p:txBody>
        </p:sp>
        <p:pic>
          <p:nvPicPr>
            <p:cNvPr id="65" name="Graphic 64">
              <a:extLst>
                <a:ext uri="{FF2B5EF4-FFF2-40B4-BE49-F238E27FC236}">
                  <a16:creationId xmlns:a16="http://schemas.microsoft.com/office/drawing/2014/main" id="{407DE2A9-60EB-4DCC-A83F-3E4DC86974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4115" y="1209822"/>
              <a:ext cx="99062" cy="134181"/>
            </a:xfrm>
            <a:prstGeom prst="rect">
              <a:avLst/>
            </a:prstGeom>
          </p:spPr>
        </p:pic>
      </p:grpSp>
      <p:grpSp>
        <p:nvGrpSpPr>
          <p:cNvPr id="74" name="Group 73">
            <a:extLst>
              <a:ext uri="{FF2B5EF4-FFF2-40B4-BE49-F238E27FC236}">
                <a16:creationId xmlns:a16="http://schemas.microsoft.com/office/drawing/2014/main" id="{38147A64-B86B-48CB-8AE2-576536B98398}"/>
              </a:ext>
            </a:extLst>
          </p:cNvPr>
          <p:cNvGrpSpPr/>
          <p:nvPr/>
        </p:nvGrpSpPr>
        <p:grpSpPr>
          <a:xfrm flipH="1">
            <a:off x="154144" y="2081654"/>
            <a:ext cx="2074254" cy="836475"/>
            <a:chOff x="786917" y="1089669"/>
            <a:chExt cx="1976292" cy="255789"/>
          </a:xfrm>
        </p:grpSpPr>
        <p:sp>
          <p:nvSpPr>
            <p:cNvPr id="75" name="Rounded Rectangle 60">
              <a:extLst>
                <a:ext uri="{FF2B5EF4-FFF2-40B4-BE49-F238E27FC236}">
                  <a16:creationId xmlns:a16="http://schemas.microsoft.com/office/drawing/2014/main" id="{C98CEEB3-3AFF-48AD-9638-27B5E71CED1E}"/>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74F76957-8A9D-4A51-9353-EAA52AD2ABAA}"/>
                </a:ext>
              </a:extLst>
            </p:cNvPr>
            <p:cNvSpPr txBox="1"/>
            <p:nvPr/>
          </p:nvSpPr>
          <p:spPr>
            <a:xfrm>
              <a:off x="786917" y="1100310"/>
              <a:ext cx="1897201" cy="23999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a pleasure to meet you Mx. Smiley! I can help you navigate through Michael’s portfolio while he builds other bots. What would you like to know first?</a:t>
              </a:r>
            </a:p>
          </p:txBody>
        </p:sp>
        <p:pic>
          <p:nvPicPr>
            <p:cNvPr id="77" name="Graphic 76">
              <a:extLst>
                <a:ext uri="{FF2B5EF4-FFF2-40B4-BE49-F238E27FC236}">
                  <a16:creationId xmlns:a16="http://schemas.microsoft.com/office/drawing/2014/main" id="{5BEF3B2B-E7EA-4011-8794-A553475545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046" y="1253130"/>
              <a:ext cx="68163" cy="92328"/>
            </a:xfrm>
            <a:prstGeom prst="rect">
              <a:avLst/>
            </a:prstGeom>
          </p:spPr>
        </p:pic>
      </p:grpSp>
      <p:grpSp>
        <p:nvGrpSpPr>
          <p:cNvPr id="78" name="Group 77">
            <a:extLst>
              <a:ext uri="{FF2B5EF4-FFF2-40B4-BE49-F238E27FC236}">
                <a16:creationId xmlns:a16="http://schemas.microsoft.com/office/drawing/2014/main" id="{51966B40-75A4-455A-A928-1BD8EB9D88E8}"/>
              </a:ext>
            </a:extLst>
          </p:cNvPr>
          <p:cNvGrpSpPr/>
          <p:nvPr/>
        </p:nvGrpSpPr>
        <p:grpSpPr>
          <a:xfrm>
            <a:off x="656583" y="3058843"/>
            <a:ext cx="2093547" cy="433539"/>
            <a:chOff x="1720552" y="1089669"/>
            <a:chExt cx="1039950" cy="254334"/>
          </a:xfrm>
        </p:grpSpPr>
        <p:sp>
          <p:nvSpPr>
            <p:cNvPr id="79" name="Rounded Rectangle 40">
              <a:extLst>
                <a:ext uri="{FF2B5EF4-FFF2-40B4-BE49-F238E27FC236}">
                  <a16:creationId xmlns:a16="http://schemas.microsoft.com/office/drawing/2014/main" id="{B8F5086C-65D6-44BF-AA57-7C0B893A1A58}"/>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262CB506-CDEF-4337-80BE-992DC5B8A7BC}"/>
                </a:ext>
              </a:extLst>
            </p:cNvPr>
            <p:cNvSpPr txBox="1"/>
            <p:nvPr/>
          </p:nvSpPr>
          <p:spPr>
            <a:xfrm>
              <a:off x="1720553" y="1100310"/>
              <a:ext cx="1014658" cy="216667"/>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Thanks Mya! Can you tell me a little about Michael?</a:t>
              </a:r>
            </a:p>
          </p:txBody>
        </p:sp>
        <p:pic>
          <p:nvPicPr>
            <p:cNvPr id="81" name="Graphic 80">
              <a:extLst>
                <a:ext uri="{FF2B5EF4-FFF2-40B4-BE49-F238E27FC236}">
                  <a16:creationId xmlns:a16="http://schemas.microsoft.com/office/drawing/2014/main" id="{F80C95D0-21BE-41E5-A9CB-F273F3974D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9851" y="1264477"/>
              <a:ext cx="60651" cy="78717"/>
            </a:xfrm>
            <a:prstGeom prst="rect">
              <a:avLst/>
            </a:prstGeom>
          </p:spPr>
        </p:pic>
      </p:grpSp>
      <p:grpSp>
        <p:nvGrpSpPr>
          <p:cNvPr id="86" name="Group 85">
            <a:extLst>
              <a:ext uri="{FF2B5EF4-FFF2-40B4-BE49-F238E27FC236}">
                <a16:creationId xmlns:a16="http://schemas.microsoft.com/office/drawing/2014/main" id="{BB850569-8667-4152-97B2-8F2012AF167F}"/>
              </a:ext>
            </a:extLst>
          </p:cNvPr>
          <p:cNvGrpSpPr/>
          <p:nvPr/>
        </p:nvGrpSpPr>
        <p:grpSpPr>
          <a:xfrm flipH="1">
            <a:off x="159207" y="3633096"/>
            <a:ext cx="2074254" cy="433539"/>
            <a:chOff x="786917" y="1089669"/>
            <a:chExt cx="1976292" cy="255789"/>
          </a:xfrm>
        </p:grpSpPr>
        <p:sp>
          <p:nvSpPr>
            <p:cNvPr id="87" name="Rounded Rectangle 60">
              <a:extLst>
                <a:ext uri="{FF2B5EF4-FFF2-40B4-BE49-F238E27FC236}">
                  <a16:creationId xmlns:a16="http://schemas.microsoft.com/office/drawing/2014/main" id="{138845C7-167F-443E-9BE3-38D2C82B9B37}"/>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13FE6B50-659B-442F-8F3D-573E694B82CA}"/>
                </a:ext>
              </a:extLst>
            </p:cNvPr>
            <p:cNvSpPr txBox="1"/>
            <p:nvPr/>
          </p:nvSpPr>
          <p:spPr>
            <a:xfrm>
              <a:off x="786917" y="1100310"/>
              <a:ext cx="1897201" cy="11293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Sure thing! Here’s a little blurb about Michael and bots. </a:t>
              </a:r>
            </a:p>
          </p:txBody>
        </p:sp>
        <p:pic>
          <p:nvPicPr>
            <p:cNvPr id="89" name="Graphic 88">
              <a:extLst>
                <a:ext uri="{FF2B5EF4-FFF2-40B4-BE49-F238E27FC236}">
                  <a16:creationId xmlns:a16="http://schemas.microsoft.com/office/drawing/2014/main" id="{DF601F3C-B34C-4ABD-8399-E2955DF014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046" y="1253130"/>
              <a:ext cx="68163" cy="92328"/>
            </a:xfrm>
            <a:prstGeom prst="rect">
              <a:avLst/>
            </a:prstGeom>
          </p:spPr>
        </p:pic>
      </p:grpSp>
      <p:grpSp>
        <p:nvGrpSpPr>
          <p:cNvPr id="49" name="Group 48">
            <a:extLst>
              <a:ext uri="{FF2B5EF4-FFF2-40B4-BE49-F238E27FC236}">
                <a16:creationId xmlns:a16="http://schemas.microsoft.com/office/drawing/2014/main" id="{E143E4F4-F2C1-7C40-BEA3-A0E88312CB02}"/>
              </a:ext>
            </a:extLst>
          </p:cNvPr>
          <p:cNvGrpSpPr/>
          <p:nvPr/>
        </p:nvGrpSpPr>
        <p:grpSpPr>
          <a:xfrm>
            <a:off x="2039818" y="717154"/>
            <a:ext cx="610925" cy="254334"/>
            <a:chOff x="1720552" y="1089669"/>
            <a:chExt cx="1085063" cy="254334"/>
          </a:xfrm>
        </p:grpSpPr>
        <p:sp>
          <p:nvSpPr>
            <p:cNvPr id="50" name="Rounded Rectangle 40">
              <a:extLst>
                <a:ext uri="{FF2B5EF4-FFF2-40B4-BE49-F238E27FC236}">
                  <a16:creationId xmlns:a16="http://schemas.microsoft.com/office/drawing/2014/main" id="{1E928939-B02C-774D-B68F-7DC2E9602ADC}"/>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881B5A49-CD0A-444C-AD21-50DA3107CA87}"/>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hello</a:t>
              </a:r>
            </a:p>
          </p:txBody>
        </p:sp>
        <p:pic>
          <p:nvPicPr>
            <p:cNvPr id="54" name="Graphic 53">
              <a:extLst>
                <a:ext uri="{FF2B5EF4-FFF2-40B4-BE49-F238E27FC236}">
                  <a16:creationId xmlns:a16="http://schemas.microsoft.com/office/drawing/2014/main" id="{DF0391C0-9D52-B24F-B248-C81195B8A5C2}"/>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659449" y="1209822"/>
              <a:ext cx="146166" cy="131989"/>
            </a:xfrm>
            <a:prstGeom prst="rect">
              <a:avLst/>
            </a:prstGeom>
          </p:spPr>
        </p:pic>
      </p:grpSp>
      <p:grpSp>
        <p:nvGrpSpPr>
          <p:cNvPr id="61" name="Group 60">
            <a:extLst>
              <a:ext uri="{FF2B5EF4-FFF2-40B4-BE49-F238E27FC236}">
                <a16:creationId xmlns:a16="http://schemas.microsoft.com/office/drawing/2014/main" id="{7CD738B8-AD9A-A647-A8D3-A662529FEC08}"/>
              </a:ext>
            </a:extLst>
          </p:cNvPr>
          <p:cNvGrpSpPr/>
          <p:nvPr/>
        </p:nvGrpSpPr>
        <p:grpSpPr>
          <a:xfrm>
            <a:off x="0" y="4820404"/>
            <a:ext cx="2838090" cy="1732303"/>
            <a:chOff x="-8" y="4818617"/>
            <a:chExt cx="2838090" cy="1732303"/>
          </a:xfrm>
        </p:grpSpPr>
        <p:pic>
          <p:nvPicPr>
            <p:cNvPr id="62" name="Picture 61" descr="Graphical user interface, text, application, chat or text message&#10;&#10;Description automatically generated">
              <a:extLst>
                <a:ext uri="{FF2B5EF4-FFF2-40B4-BE49-F238E27FC236}">
                  <a16:creationId xmlns:a16="http://schemas.microsoft.com/office/drawing/2014/main" id="{14662C67-59EB-0849-BDC0-512E1CB1B2C8}"/>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63" name="Straight Connector 62">
              <a:extLst>
                <a:ext uri="{FF2B5EF4-FFF2-40B4-BE49-F238E27FC236}">
                  <a16:creationId xmlns:a16="http://schemas.microsoft.com/office/drawing/2014/main" id="{83883E8C-94C2-9440-99A0-CF1178A037B9}"/>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47" name="Picture 46" descr="A picture containing indoor, person, dark, doll&#10;&#10;Description automatically generated">
            <a:extLst>
              <a:ext uri="{FF2B5EF4-FFF2-40B4-BE49-F238E27FC236}">
                <a16:creationId xmlns:a16="http://schemas.microsoft.com/office/drawing/2014/main" id="{E76168CB-0890-4CBB-AD00-84A90A7487D0}"/>
              </a:ext>
            </a:extLst>
          </p:cNvPr>
          <p:cNvPicPr>
            <a:picLocks noChangeAspect="1"/>
          </p:cNvPicPr>
          <p:nvPr/>
        </p:nvPicPr>
        <p:blipFill>
          <a:blip r:embed="rId11"/>
          <a:stretch>
            <a:fillRect/>
          </a:stretch>
        </p:blipFill>
        <p:spPr>
          <a:xfrm>
            <a:off x="9043657" y="3446314"/>
            <a:ext cx="1917107" cy="1917107"/>
          </a:xfrm>
          <a:prstGeom prst="rect">
            <a:avLst/>
          </a:prstGeom>
        </p:spPr>
      </p:pic>
      <p:pic>
        <p:nvPicPr>
          <p:cNvPr id="48" name="Green screen chat effect" descr="Green screen chat effect">
            <a:hlinkClick r:id="" action="ppaction://media"/>
            <a:extLst>
              <a:ext uri="{FF2B5EF4-FFF2-40B4-BE49-F238E27FC236}">
                <a16:creationId xmlns:a16="http://schemas.microsoft.com/office/drawing/2014/main" id="{44DD28C3-3ECA-CE45-A8CB-36871C637C21}"/>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2"/>
          <a:stretch>
            <a:fillRect/>
          </a:stretch>
        </p:blipFill>
        <p:spPr>
          <a:xfrm>
            <a:off x="10438720" y="5715263"/>
            <a:ext cx="812800" cy="812800"/>
          </a:xfrm>
          <a:prstGeom prst="rect">
            <a:avLst/>
          </a:prstGeom>
        </p:spPr>
      </p:pic>
      <p:grpSp>
        <p:nvGrpSpPr>
          <p:cNvPr id="66" name="Group 65">
            <a:extLst>
              <a:ext uri="{FF2B5EF4-FFF2-40B4-BE49-F238E27FC236}">
                <a16:creationId xmlns:a16="http://schemas.microsoft.com/office/drawing/2014/main" id="{FCED15E6-798E-4D54-8B72-BA4B0652FF8F}"/>
              </a:ext>
            </a:extLst>
          </p:cNvPr>
          <p:cNvGrpSpPr/>
          <p:nvPr/>
        </p:nvGrpSpPr>
        <p:grpSpPr>
          <a:xfrm>
            <a:off x="1795749" y="1681836"/>
            <a:ext cx="916594" cy="255040"/>
            <a:chOff x="1720552" y="1089669"/>
            <a:chExt cx="1047480" cy="255040"/>
          </a:xfrm>
        </p:grpSpPr>
        <p:sp>
          <p:nvSpPr>
            <p:cNvPr id="67" name="Rounded Rectangle 40">
              <a:extLst>
                <a:ext uri="{FF2B5EF4-FFF2-40B4-BE49-F238E27FC236}">
                  <a16:creationId xmlns:a16="http://schemas.microsoft.com/office/drawing/2014/main" id="{698BBABE-852F-4A10-93AB-2757E32126D5}"/>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8AB71B5A-1ED4-45D2-AC4B-4B56C52DF970}"/>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Mx. Smiley </a:t>
              </a:r>
            </a:p>
          </p:txBody>
        </p:sp>
        <p:pic>
          <p:nvPicPr>
            <p:cNvPr id="69" name="Graphic 68">
              <a:extLst>
                <a:ext uri="{FF2B5EF4-FFF2-40B4-BE49-F238E27FC236}">
                  <a16:creationId xmlns:a16="http://schemas.microsoft.com/office/drawing/2014/main" id="{31AE0B86-AF9C-4D50-8AD3-E395429A11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8970" y="1210528"/>
              <a:ext cx="99062" cy="134181"/>
            </a:xfrm>
            <a:prstGeom prst="rect">
              <a:avLst/>
            </a:prstGeom>
          </p:spPr>
        </p:pic>
      </p:grpSp>
    </p:spTree>
    <p:extLst>
      <p:ext uri="{BB962C8B-B14F-4D97-AF65-F5344CB8AC3E}">
        <p14:creationId xmlns:p14="http://schemas.microsoft.com/office/powerpoint/2010/main" val="63493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4"/>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5"/>
          <a:srcRect l="-115" r="2073" b="2433"/>
          <a:stretch/>
        </p:blipFill>
        <p:spPr>
          <a:xfrm>
            <a:off x="2953098" y="141767"/>
            <a:ext cx="9146754" cy="6691133"/>
          </a:xfrm>
          <a:prstGeom prst="rect">
            <a:avLst/>
          </a:prstGeom>
        </p:spPr>
      </p:pic>
      <p:sp>
        <p:nvSpPr>
          <p:cNvPr id="59" name="TextBox 58">
            <a:extLst>
              <a:ext uri="{FF2B5EF4-FFF2-40B4-BE49-F238E27FC236}">
                <a16:creationId xmlns:a16="http://schemas.microsoft.com/office/drawing/2014/main" id="{4DC9B4CD-8750-9841-9BF8-292F28935BAD}"/>
              </a:ext>
            </a:extLst>
          </p:cNvPr>
          <p:cNvSpPr txBox="1"/>
          <p:nvPr/>
        </p:nvSpPr>
        <p:spPr>
          <a:xfrm>
            <a:off x="601233" y="1189685"/>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grpSp>
        <p:nvGrpSpPr>
          <p:cNvPr id="60" name="Group 59">
            <a:extLst>
              <a:ext uri="{FF2B5EF4-FFF2-40B4-BE49-F238E27FC236}">
                <a16:creationId xmlns:a16="http://schemas.microsoft.com/office/drawing/2014/main" id="{E60751C3-3482-B341-BD1C-5F33A0CE7082}"/>
              </a:ext>
            </a:extLst>
          </p:cNvPr>
          <p:cNvGrpSpPr/>
          <p:nvPr/>
        </p:nvGrpSpPr>
        <p:grpSpPr>
          <a:xfrm flipH="1">
            <a:off x="145557" y="1112202"/>
            <a:ext cx="2095211" cy="428920"/>
            <a:chOff x="786917" y="1089669"/>
            <a:chExt cx="1996260" cy="254334"/>
          </a:xfrm>
        </p:grpSpPr>
        <p:sp>
          <p:nvSpPr>
            <p:cNvPr id="61" name="Rounded Rectangle 60">
              <a:extLst>
                <a:ext uri="{FF2B5EF4-FFF2-40B4-BE49-F238E27FC236}">
                  <a16:creationId xmlns:a16="http://schemas.microsoft.com/office/drawing/2014/main" id="{F6401011-B88F-E04B-BC6D-096622292B5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8AF093CE-321C-654C-A40C-54F13324F15F}"/>
                </a:ext>
              </a:extLst>
            </p:cNvPr>
            <p:cNvSpPr txBox="1"/>
            <p:nvPr/>
          </p:nvSpPr>
          <p:spPr>
            <a:xfrm>
              <a:off x="786917" y="1100310"/>
              <a:ext cx="1897201" cy="19370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Hi! I’m Mya, Michael Yen’s assistant. What’s your name?</a:t>
              </a:r>
            </a:p>
          </p:txBody>
        </p:sp>
        <p:pic>
          <p:nvPicPr>
            <p:cNvPr id="63" name="Graphic 62">
              <a:extLst>
                <a:ext uri="{FF2B5EF4-FFF2-40B4-BE49-F238E27FC236}">
                  <a16:creationId xmlns:a16="http://schemas.microsoft.com/office/drawing/2014/main" id="{082EC6E7-5A42-4D45-B3DD-5469CF44BF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4115" y="1209822"/>
              <a:ext cx="99062" cy="134181"/>
            </a:xfrm>
            <a:prstGeom prst="rect">
              <a:avLst/>
            </a:prstGeom>
          </p:spPr>
        </p:pic>
      </p:grpSp>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2148" y="6608511"/>
            <a:ext cx="2215338" cy="215444"/>
          </a:xfrm>
          <a:prstGeom prst="rect">
            <a:avLst/>
          </a:prstGeom>
          <a:noFill/>
        </p:spPr>
        <p:txBody>
          <a:bodyPr wrap="square" rtlCol="0">
            <a:spAutoFit/>
          </a:bodyPr>
          <a:lstStyle/>
          <a:p>
            <a:r>
              <a:rPr lang="en-US" sz="800" i="1" dirty="0">
                <a:solidFill>
                  <a:schemeClr val="tx2"/>
                </a:solidFill>
                <a:latin typeface="Segoe UI Semilight" panose="020B0402040204020203" pitchFamily="34" charset="0"/>
                <a:cs typeface="Segoe UI Semilight" panose="020B0402040204020203" pitchFamily="34" charset="0"/>
              </a:rPr>
              <a:t>Bot is typing…</a:t>
            </a:r>
          </a:p>
        </p:txBody>
      </p:sp>
      <p:grpSp>
        <p:nvGrpSpPr>
          <p:cNvPr id="43" name="Group 42">
            <a:extLst>
              <a:ext uri="{FF2B5EF4-FFF2-40B4-BE49-F238E27FC236}">
                <a16:creationId xmlns:a16="http://schemas.microsoft.com/office/drawing/2014/main" id="{EFBCAE43-33A0-4377-BC91-EAF4E0FAB1A5}"/>
              </a:ext>
            </a:extLst>
          </p:cNvPr>
          <p:cNvGrpSpPr/>
          <p:nvPr/>
        </p:nvGrpSpPr>
        <p:grpSpPr>
          <a:xfrm flipH="1">
            <a:off x="154144" y="2081654"/>
            <a:ext cx="2074254" cy="836475"/>
            <a:chOff x="786917" y="1089669"/>
            <a:chExt cx="1976292" cy="255789"/>
          </a:xfrm>
        </p:grpSpPr>
        <p:sp>
          <p:nvSpPr>
            <p:cNvPr id="44" name="Rounded Rectangle 60">
              <a:extLst>
                <a:ext uri="{FF2B5EF4-FFF2-40B4-BE49-F238E27FC236}">
                  <a16:creationId xmlns:a16="http://schemas.microsoft.com/office/drawing/2014/main" id="{173196C8-BC76-43DB-9744-8D1EFF291E38}"/>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3FFD041E-1C74-4EB7-905C-D20A1C58898B}"/>
                </a:ext>
              </a:extLst>
            </p:cNvPr>
            <p:cNvSpPr txBox="1"/>
            <p:nvPr/>
          </p:nvSpPr>
          <p:spPr>
            <a:xfrm>
              <a:off x="786917" y="1100310"/>
              <a:ext cx="1897201" cy="23999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a pleasure to meet you Mx. Smiley! I can help you navigate through Michael’s portfolio while he builds other bots. What would you like to know first?</a:t>
              </a:r>
            </a:p>
          </p:txBody>
        </p:sp>
        <p:pic>
          <p:nvPicPr>
            <p:cNvPr id="48" name="Graphic 47">
              <a:extLst>
                <a:ext uri="{FF2B5EF4-FFF2-40B4-BE49-F238E27FC236}">
                  <a16:creationId xmlns:a16="http://schemas.microsoft.com/office/drawing/2014/main" id="{68A02AB7-DAE4-4314-8648-6B6A54B7AB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046" y="1253130"/>
              <a:ext cx="68163" cy="92328"/>
            </a:xfrm>
            <a:prstGeom prst="rect">
              <a:avLst/>
            </a:prstGeom>
          </p:spPr>
        </p:pic>
      </p:gr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1157689" cy="369332"/>
          </a:xfrm>
          <a:prstGeom prst="rect">
            <a:avLst/>
          </a:prstGeom>
          <a:noFill/>
        </p:spPr>
        <p:txBody>
          <a:bodyPr wrap="none" rtlCol="0">
            <a:spAutoFit/>
          </a:bodyPr>
          <a:lstStyle/>
          <a:p>
            <a:r>
              <a:rPr lang="en-US" b="1" dirty="0" err="1">
                <a:solidFill>
                  <a:schemeClr val="bg2">
                    <a:lumMod val="75000"/>
                    <a:lumOff val="25000"/>
                  </a:schemeClr>
                </a:solidFill>
                <a:latin typeface="Segoe UI Semibold" panose="020B0502040204020203" pitchFamily="34" charset="0"/>
                <a:cs typeface="Segoe UI Semibold" panose="020B0502040204020203" pitchFamily="34" charset="0"/>
              </a:rPr>
              <a:t>aBots</a:t>
            </a:r>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 me</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2" y="1659546"/>
            <a:ext cx="7569429" cy="1719894"/>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Having written a novel, a novella, poems, and screenplays, one could say that writing has always been a pastime of mine. Transitioning to bots in the workplace was natural, not because of the writing, but because of the commonality between creative expression and human/bot interactions—the human connection. </a:t>
            </a:r>
            <a:b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br>
            <a:b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b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It’s not just about designing for bots; it’s about designing for people.</a:t>
            </a:r>
          </a:p>
        </p:txBody>
      </p:sp>
      <p:grpSp>
        <p:nvGrpSpPr>
          <p:cNvPr id="38" name="Group 37">
            <a:extLst>
              <a:ext uri="{FF2B5EF4-FFF2-40B4-BE49-F238E27FC236}">
                <a16:creationId xmlns:a16="http://schemas.microsoft.com/office/drawing/2014/main" id="{BBE7F820-1CB8-4A6C-A590-17B2F0AD47F7}"/>
              </a:ext>
            </a:extLst>
          </p:cNvPr>
          <p:cNvGrpSpPr/>
          <p:nvPr/>
        </p:nvGrpSpPr>
        <p:grpSpPr>
          <a:xfrm>
            <a:off x="656583" y="3058843"/>
            <a:ext cx="2093547" cy="433539"/>
            <a:chOff x="1720552" y="1089669"/>
            <a:chExt cx="1039950" cy="254334"/>
          </a:xfrm>
        </p:grpSpPr>
        <p:sp>
          <p:nvSpPr>
            <p:cNvPr id="49" name="Rounded Rectangle 40">
              <a:extLst>
                <a:ext uri="{FF2B5EF4-FFF2-40B4-BE49-F238E27FC236}">
                  <a16:creationId xmlns:a16="http://schemas.microsoft.com/office/drawing/2014/main" id="{79096D5F-8A6B-48CE-91AF-3BBF5A87C353}"/>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CF8EC09F-E909-4A7D-BE1E-216AFBFC8D77}"/>
                </a:ext>
              </a:extLst>
            </p:cNvPr>
            <p:cNvSpPr txBox="1"/>
            <p:nvPr/>
          </p:nvSpPr>
          <p:spPr>
            <a:xfrm>
              <a:off x="1720553" y="1100310"/>
              <a:ext cx="1014658" cy="216667"/>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Thanks Mya! Can you tell me a little about Michael?</a:t>
              </a:r>
            </a:p>
          </p:txBody>
        </p:sp>
        <p:pic>
          <p:nvPicPr>
            <p:cNvPr id="52" name="Graphic 51">
              <a:extLst>
                <a:ext uri="{FF2B5EF4-FFF2-40B4-BE49-F238E27FC236}">
                  <a16:creationId xmlns:a16="http://schemas.microsoft.com/office/drawing/2014/main" id="{512D9C05-2D04-4E40-9385-C2A11A96A8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9851" y="1264477"/>
              <a:ext cx="60651" cy="78717"/>
            </a:xfrm>
            <a:prstGeom prst="rect">
              <a:avLst/>
            </a:prstGeom>
          </p:spPr>
        </p:pic>
      </p:grpSp>
      <p:grpSp>
        <p:nvGrpSpPr>
          <p:cNvPr id="41" name="Group 40">
            <a:extLst>
              <a:ext uri="{FF2B5EF4-FFF2-40B4-BE49-F238E27FC236}">
                <a16:creationId xmlns:a16="http://schemas.microsoft.com/office/drawing/2014/main" id="{0F2E5F77-51D7-4D6A-8DDF-A0C809424E32}"/>
              </a:ext>
            </a:extLst>
          </p:cNvPr>
          <p:cNvGrpSpPr/>
          <p:nvPr/>
        </p:nvGrpSpPr>
        <p:grpSpPr>
          <a:xfrm>
            <a:off x="616866" y="4207349"/>
            <a:ext cx="2093547" cy="270939"/>
            <a:chOff x="1720552" y="1089669"/>
            <a:chExt cx="1039950" cy="254334"/>
          </a:xfrm>
        </p:grpSpPr>
        <p:sp>
          <p:nvSpPr>
            <p:cNvPr id="42" name="Rounded Rectangle 40">
              <a:extLst>
                <a:ext uri="{FF2B5EF4-FFF2-40B4-BE49-F238E27FC236}">
                  <a16:creationId xmlns:a16="http://schemas.microsoft.com/office/drawing/2014/main" id="{4BE5A63A-AFB1-4751-BBD7-6FDDB46E4EB9}"/>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A733CD64-8084-45B3-99F5-D3A06884DA6E}"/>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his work on bots</a:t>
              </a:r>
            </a:p>
          </p:txBody>
        </p:sp>
        <p:pic>
          <p:nvPicPr>
            <p:cNvPr id="64" name="Graphic 63">
              <a:extLst>
                <a:ext uri="{FF2B5EF4-FFF2-40B4-BE49-F238E27FC236}">
                  <a16:creationId xmlns:a16="http://schemas.microsoft.com/office/drawing/2014/main" id="{13AF8723-3DDC-4B0C-9230-901FF67E0D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9851" y="1264477"/>
              <a:ext cx="60651" cy="78717"/>
            </a:xfrm>
            <a:prstGeom prst="rect">
              <a:avLst/>
            </a:prstGeom>
          </p:spPr>
        </p:pic>
      </p:grpSp>
      <p:grpSp>
        <p:nvGrpSpPr>
          <p:cNvPr id="69" name="Group 68">
            <a:extLst>
              <a:ext uri="{FF2B5EF4-FFF2-40B4-BE49-F238E27FC236}">
                <a16:creationId xmlns:a16="http://schemas.microsoft.com/office/drawing/2014/main" id="{7A508C5F-4059-4321-86CD-E8610C9D5937}"/>
              </a:ext>
            </a:extLst>
          </p:cNvPr>
          <p:cNvGrpSpPr/>
          <p:nvPr/>
        </p:nvGrpSpPr>
        <p:grpSpPr>
          <a:xfrm flipH="1">
            <a:off x="159207" y="3633096"/>
            <a:ext cx="2074254" cy="433539"/>
            <a:chOff x="786917" y="1089669"/>
            <a:chExt cx="1976292" cy="255789"/>
          </a:xfrm>
        </p:grpSpPr>
        <p:sp>
          <p:nvSpPr>
            <p:cNvPr id="70" name="Rounded Rectangle 60">
              <a:extLst>
                <a:ext uri="{FF2B5EF4-FFF2-40B4-BE49-F238E27FC236}">
                  <a16:creationId xmlns:a16="http://schemas.microsoft.com/office/drawing/2014/main" id="{88488514-306D-4B50-AEDF-D50611A2DE56}"/>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824A5453-1CCC-46E7-BCF2-3CED43A19A4C}"/>
                </a:ext>
              </a:extLst>
            </p:cNvPr>
            <p:cNvSpPr txBox="1"/>
            <p:nvPr/>
          </p:nvSpPr>
          <p:spPr>
            <a:xfrm>
              <a:off x="786917" y="1100310"/>
              <a:ext cx="1897201" cy="11293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Sure thing! Here’s a little blurb about Michael and bots. </a:t>
              </a:r>
            </a:p>
          </p:txBody>
        </p:sp>
        <p:pic>
          <p:nvPicPr>
            <p:cNvPr id="72" name="Graphic 71">
              <a:extLst>
                <a:ext uri="{FF2B5EF4-FFF2-40B4-BE49-F238E27FC236}">
                  <a16:creationId xmlns:a16="http://schemas.microsoft.com/office/drawing/2014/main" id="{0DBBEB78-A0AD-4C81-B092-8935296F2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5046" y="1253130"/>
              <a:ext cx="68163" cy="92328"/>
            </a:xfrm>
            <a:prstGeom prst="rect">
              <a:avLst/>
            </a:prstGeom>
          </p:spPr>
        </p:pic>
      </p:grpSp>
      <p:grpSp>
        <p:nvGrpSpPr>
          <p:cNvPr id="65" name="Group 64">
            <a:extLst>
              <a:ext uri="{FF2B5EF4-FFF2-40B4-BE49-F238E27FC236}">
                <a16:creationId xmlns:a16="http://schemas.microsoft.com/office/drawing/2014/main" id="{ABDA5FA7-0A1B-4D42-8EFC-B74F7F373672}"/>
              </a:ext>
            </a:extLst>
          </p:cNvPr>
          <p:cNvGrpSpPr/>
          <p:nvPr/>
        </p:nvGrpSpPr>
        <p:grpSpPr>
          <a:xfrm>
            <a:off x="2039818" y="717154"/>
            <a:ext cx="610925" cy="254334"/>
            <a:chOff x="1720552" y="1089669"/>
            <a:chExt cx="1085063" cy="254334"/>
          </a:xfrm>
        </p:grpSpPr>
        <p:sp>
          <p:nvSpPr>
            <p:cNvPr id="66" name="Rounded Rectangle 40">
              <a:extLst>
                <a:ext uri="{FF2B5EF4-FFF2-40B4-BE49-F238E27FC236}">
                  <a16:creationId xmlns:a16="http://schemas.microsoft.com/office/drawing/2014/main" id="{209489E2-2DDE-E446-BC37-E9A5494A2CA8}"/>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2D7FB4FF-2C3B-CD44-9672-27626B7DE2DB}"/>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hello</a:t>
              </a:r>
            </a:p>
          </p:txBody>
        </p:sp>
        <p:pic>
          <p:nvPicPr>
            <p:cNvPr id="68" name="Graphic 67">
              <a:extLst>
                <a:ext uri="{FF2B5EF4-FFF2-40B4-BE49-F238E27FC236}">
                  <a16:creationId xmlns:a16="http://schemas.microsoft.com/office/drawing/2014/main" id="{39D6E7AC-A485-2D45-9AE8-24ABDFC6153C}"/>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659449" y="1209822"/>
              <a:ext cx="146166" cy="131989"/>
            </a:xfrm>
            <a:prstGeom prst="rect">
              <a:avLst/>
            </a:prstGeom>
          </p:spPr>
        </p:pic>
      </p:grpSp>
      <p:grpSp>
        <p:nvGrpSpPr>
          <p:cNvPr id="77" name="Group 76">
            <a:extLst>
              <a:ext uri="{FF2B5EF4-FFF2-40B4-BE49-F238E27FC236}">
                <a16:creationId xmlns:a16="http://schemas.microsoft.com/office/drawing/2014/main" id="{A7B1AF06-24A9-AB42-B2BA-FFF554BCE30D}"/>
              </a:ext>
            </a:extLst>
          </p:cNvPr>
          <p:cNvGrpSpPr/>
          <p:nvPr/>
        </p:nvGrpSpPr>
        <p:grpSpPr>
          <a:xfrm>
            <a:off x="0" y="4820404"/>
            <a:ext cx="2838090" cy="1732303"/>
            <a:chOff x="-8" y="4818617"/>
            <a:chExt cx="2838090" cy="1732303"/>
          </a:xfrm>
        </p:grpSpPr>
        <p:pic>
          <p:nvPicPr>
            <p:cNvPr id="78" name="Picture 77" descr="Graphical user interface, text, application, chat or text message&#10;&#10;Description automatically generated">
              <a:extLst>
                <a:ext uri="{FF2B5EF4-FFF2-40B4-BE49-F238E27FC236}">
                  <a16:creationId xmlns:a16="http://schemas.microsoft.com/office/drawing/2014/main" id="{56C75CC5-1B51-4B4F-BEAF-69553540600A}"/>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79" name="Straight Connector 78">
              <a:extLst>
                <a:ext uri="{FF2B5EF4-FFF2-40B4-BE49-F238E27FC236}">
                  <a16:creationId xmlns:a16="http://schemas.microsoft.com/office/drawing/2014/main" id="{DF3969A6-EB26-6D43-9E87-BE99C635CA1F}"/>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5" name="Picture 54" descr="A picture containing indoor, person, dark, doll&#10;&#10;Description automatically generated">
            <a:extLst>
              <a:ext uri="{FF2B5EF4-FFF2-40B4-BE49-F238E27FC236}">
                <a16:creationId xmlns:a16="http://schemas.microsoft.com/office/drawing/2014/main" id="{106DA86F-5C35-5A45-894C-DA5A76CEAB74}"/>
              </a:ext>
            </a:extLst>
          </p:cNvPr>
          <p:cNvPicPr>
            <a:picLocks noChangeAspect="1"/>
          </p:cNvPicPr>
          <p:nvPr/>
        </p:nvPicPr>
        <p:blipFill>
          <a:blip r:embed="rId11"/>
          <a:stretch>
            <a:fillRect/>
          </a:stretch>
        </p:blipFill>
        <p:spPr>
          <a:xfrm>
            <a:off x="9043657" y="3446314"/>
            <a:ext cx="1917107" cy="1917107"/>
          </a:xfrm>
          <a:prstGeom prst="rect">
            <a:avLst/>
          </a:prstGeom>
        </p:spPr>
      </p:pic>
      <p:pic>
        <p:nvPicPr>
          <p:cNvPr id="56" name="Green screen chat effect" descr="Green screen chat effect">
            <a:hlinkClick r:id="" action="ppaction://media"/>
            <a:extLst>
              <a:ext uri="{FF2B5EF4-FFF2-40B4-BE49-F238E27FC236}">
                <a16:creationId xmlns:a16="http://schemas.microsoft.com/office/drawing/2014/main" id="{A29A9DD6-29FC-1C49-B64D-6247BC301024}"/>
              </a:ext>
            </a:extLst>
          </p:cNvPr>
          <p:cNvPicPr>
            <a:picLocks noChangeAspect="1"/>
          </p:cNvPicPr>
          <p:nvPr>
            <a:audioFile r:link="rId1"/>
            <p:extLst>
              <p:ext uri="{DAA4B4D4-6D71-4841-9C94-3DE7FCFB9230}">
                <p14:media xmlns:p14="http://schemas.microsoft.com/office/powerpoint/2010/main" r:embed="rId2">
                  <p14:trim st="1513.9744" end="1693.1178"/>
                </p14:media>
              </p:ext>
            </p:extLst>
          </p:nvPr>
        </p:nvPicPr>
        <p:blipFill>
          <a:blip r:embed="rId12"/>
          <a:stretch>
            <a:fillRect/>
          </a:stretch>
        </p:blipFill>
        <p:spPr>
          <a:xfrm>
            <a:off x="10339797" y="5324956"/>
            <a:ext cx="812800" cy="812800"/>
          </a:xfrm>
          <a:prstGeom prst="rect">
            <a:avLst/>
          </a:prstGeom>
        </p:spPr>
      </p:pic>
      <p:grpSp>
        <p:nvGrpSpPr>
          <p:cNvPr id="54" name="Group 53">
            <a:extLst>
              <a:ext uri="{FF2B5EF4-FFF2-40B4-BE49-F238E27FC236}">
                <a16:creationId xmlns:a16="http://schemas.microsoft.com/office/drawing/2014/main" id="{B90CC87B-34A8-455D-AAB4-8CCB2FCD9830}"/>
              </a:ext>
            </a:extLst>
          </p:cNvPr>
          <p:cNvGrpSpPr/>
          <p:nvPr/>
        </p:nvGrpSpPr>
        <p:grpSpPr>
          <a:xfrm>
            <a:off x="1795749" y="1681836"/>
            <a:ext cx="916594" cy="255040"/>
            <a:chOff x="1720552" y="1089669"/>
            <a:chExt cx="1047480" cy="255040"/>
          </a:xfrm>
        </p:grpSpPr>
        <p:sp>
          <p:nvSpPr>
            <p:cNvPr id="57" name="Rounded Rectangle 40">
              <a:extLst>
                <a:ext uri="{FF2B5EF4-FFF2-40B4-BE49-F238E27FC236}">
                  <a16:creationId xmlns:a16="http://schemas.microsoft.com/office/drawing/2014/main" id="{8D18B1D5-DDAC-4331-97FC-72E7A007CD2D}"/>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FA1FFDD1-DE82-42EE-B1E0-94C41B126C16}"/>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Mx. Smiley </a:t>
              </a:r>
            </a:p>
          </p:txBody>
        </p:sp>
        <p:pic>
          <p:nvPicPr>
            <p:cNvPr id="81" name="Graphic 80">
              <a:extLst>
                <a:ext uri="{FF2B5EF4-FFF2-40B4-BE49-F238E27FC236}">
                  <a16:creationId xmlns:a16="http://schemas.microsoft.com/office/drawing/2014/main" id="{E7DC803D-B036-4CFE-847A-44B838D8EC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68970" y="1210528"/>
              <a:ext cx="99062" cy="134181"/>
            </a:xfrm>
            <a:prstGeom prst="rect">
              <a:avLst/>
            </a:prstGeom>
          </p:spPr>
        </p:pic>
      </p:grpSp>
    </p:spTree>
    <p:extLst>
      <p:ext uri="{BB962C8B-B14F-4D97-AF65-F5344CB8AC3E}">
        <p14:creationId xmlns:p14="http://schemas.microsoft.com/office/powerpoint/2010/main" val="360681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31F2FDA3-1A21-5648-8C7B-C9EBFAA8085E}"/>
              </a:ext>
            </a:extLst>
          </p:cNvPr>
          <p:cNvGrpSpPr/>
          <p:nvPr/>
        </p:nvGrpSpPr>
        <p:grpSpPr>
          <a:xfrm>
            <a:off x="2039818" y="371714"/>
            <a:ext cx="610925" cy="254334"/>
            <a:chOff x="1720552" y="1089669"/>
            <a:chExt cx="1085063" cy="254334"/>
          </a:xfrm>
        </p:grpSpPr>
        <p:sp>
          <p:nvSpPr>
            <p:cNvPr id="56" name="Rounded Rectangle 40">
              <a:extLst>
                <a:ext uri="{FF2B5EF4-FFF2-40B4-BE49-F238E27FC236}">
                  <a16:creationId xmlns:a16="http://schemas.microsoft.com/office/drawing/2014/main" id="{31009C7E-39C7-AA4F-BB04-D5B819928E54}"/>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D6CFC17D-F215-0E49-B1BB-20A1828A0A37}"/>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hello</a:t>
              </a:r>
            </a:p>
          </p:txBody>
        </p:sp>
        <p:pic>
          <p:nvPicPr>
            <p:cNvPr id="58" name="Graphic 57">
              <a:extLst>
                <a:ext uri="{FF2B5EF4-FFF2-40B4-BE49-F238E27FC236}">
                  <a16:creationId xmlns:a16="http://schemas.microsoft.com/office/drawing/2014/main" id="{8F190582-5EE3-9840-BDEB-6F0A02DC198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2659449" y="1209822"/>
              <a:ext cx="146166" cy="131989"/>
            </a:xfrm>
            <a:prstGeom prst="rect">
              <a:avLst/>
            </a:prstGeom>
          </p:spPr>
        </p:pic>
      </p:grpSp>
      <p:sp>
        <p:nvSpPr>
          <p:cNvPr id="26" name="Rectangle 25">
            <a:extLst>
              <a:ext uri="{FF2B5EF4-FFF2-40B4-BE49-F238E27FC236}">
                <a16:creationId xmlns:a16="http://schemas.microsoft.com/office/drawing/2014/main" id="{81B070F9-85DD-B445-9670-4B9B02D43B77}"/>
              </a:ext>
            </a:extLst>
          </p:cNvPr>
          <p:cNvSpPr/>
          <p:nvPr/>
        </p:nvSpPr>
        <p:spPr>
          <a:xfrm>
            <a:off x="-8" y="6556071"/>
            <a:ext cx="2838091" cy="3019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F0F0"/>
              </a:solidFill>
            </a:endParaRPr>
          </a:p>
        </p:txBody>
      </p:sp>
      <p:sp>
        <p:nvSpPr>
          <p:cNvPr id="22" name="Rectangle 21">
            <a:extLst>
              <a:ext uri="{FF2B5EF4-FFF2-40B4-BE49-F238E27FC236}">
                <a16:creationId xmlns:a16="http://schemas.microsoft.com/office/drawing/2014/main" id="{C8DB17A0-2736-5345-9DC0-0B03732929E0}"/>
              </a:ext>
            </a:extLst>
          </p:cNvPr>
          <p:cNvSpPr/>
          <p:nvPr/>
        </p:nvSpPr>
        <p:spPr>
          <a:xfrm>
            <a:off x="0" y="-22345"/>
            <a:ext cx="2838091" cy="50033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B04FFD-982F-A44F-90A3-DC530BFEC41C}"/>
              </a:ext>
            </a:extLst>
          </p:cNvPr>
          <p:cNvCxnSpPr/>
          <p:nvPr/>
        </p:nvCxnSpPr>
        <p:spPr>
          <a:xfrm>
            <a:off x="2838091" y="0"/>
            <a:ext cx="0" cy="685800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50A355-E6DE-D146-B869-8D32A21B2ABC}"/>
              </a:ext>
            </a:extLst>
          </p:cNvPr>
          <p:cNvCxnSpPr>
            <a:cxnSpLocks/>
          </p:cNvCxnSpPr>
          <p:nvPr/>
        </p:nvCxnSpPr>
        <p:spPr>
          <a:xfrm flipH="1">
            <a:off x="-8" y="481521"/>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6D43E5-EB86-FF4B-9A70-6380B86D4F6B}"/>
              </a:ext>
            </a:extLst>
          </p:cNvPr>
          <p:cNvCxnSpPr>
            <a:cxnSpLocks/>
          </p:cNvCxnSpPr>
          <p:nvPr/>
        </p:nvCxnSpPr>
        <p:spPr>
          <a:xfrm flipH="1">
            <a:off x="-7" y="6556072"/>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FF28478-509F-4942-86ED-32A4049FE008}"/>
              </a:ext>
            </a:extLst>
          </p:cNvPr>
          <p:cNvPicPr>
            <a:picLocks noChangeAspect="1"/>
          </p:cNvPicPr>
          <p:nvPr/>
        </p:nvPicPr>
        <p:blipFill>
          <a:blip r:embed="rId6"/>
          <a:stretch>
            <a:fillRect/>
          </a:stretch>
        </p:blipFill>
        <p:spPr>
          <a:xfrm>
            <a:off x="0" y="6600761"/>
            <a:ext cx="2838084" cy="232139"/>
          </a:xfrm>
          <a:prstGeom prst="rect">
            <a:avLst/>
          </a:prstGeom>
        </p:spPr>
      </p:pic>
      <p:sp>
        <p:nvSpPr>
          <p:cNvPr id="45" name="TextBox 44">
            <a:extLst>
              <a:ext uri="{FF2B5EF4-FFF2-40B4-BE49-F238E27FC236}">
                <a16:creationId xmlns:a16="http://schemas.microsoft.com/office/drawing/2014/main" id="{ECD7973B-31BD-BD40-85EA-623299127D7B}"/>
              </a:ext>
            </a:extLst>
          </p:cNvPr>
          <p:cNvSpPr txBox="1"/>
          <p:nvPr/>
        </p:nvSpPr>
        <p:spPr>
          <a:xfrm>
            <a:off x="92149" y="141767"/>
            <a:ext cx="354418" cy="246221"/>
          </a:xfrm>
          <a:prstGeom prst="rect">
            <a:avLst/>
          </a:prstGeom>
          <a:noFill/>
        </p:spPr>
        <p:txBody>
          <a:bodyPr wrap="square" rtlCol="0">
            <a:spAutoFit/>
          </a:bodyPr>
          <a:lstStyle/>
          <a:p>
            <a:r>
              <a:rPr lang="en-US" sz="1000" dirty="0">
                <a:solidFill>
                  <a:schemeClr val="bg2">
                    <a:lumMod val="50000"/>
                    <a:lumOff val="50000"/>
                  </a:schemeClr>
                </a:solidFill>
                <a:latin typeface="Segoe UI" panose="020B0502040204020203" pitchFamily="34" charset="0"/>
                <a:cs typeface="Segoe UI" panose="020B0502040204020203" pitchFamily="34" charset="0"/>
              </a:rPr>
              <a:t>To:</a:t>
            </a:r>
          </a:p>
        </p:txBody>
      </p:sp>
      <p:sp>
        <p:nvSpPr>
          <p:cNvPr id="46" name="TextBox 45">
            <a:extLst>
              <a:ext uri="{FF2B5EF4-FFF2-40B4-BE49-F238E27FC236}">
                <a16:creationId xmlns:a16="http://schemas.microsoft.com/office/drawing/2014/main" id="{A0D7EF1F-B4B2-254C-80A0-7D8784B79344}"/>
              </a:ext>
            </a:extLst>
          </p:cNvPr>
          <p:cNvSpPr txBox="1"/>
          <p:nvPr/>
        </p:nvSpPr>
        <p:spPr>
          <a:xfrm>
            <a:off x="348823" y="141767"/>
            <a:ext cx="1336726" cy="246221"/>
          </a:xfrm>
          <a:prstGeom prst="rect">
            <a:avLst/>
          </a:prstGeom>
          <a:noFill/>
        </p:spPr>
        <p:txBody>
          <a:bodyPr wrap="square" rtlCol="0">
            <a:spAutoFit/>
          </a:bodyPr>
          <a:lstStyle/>
          <a:p>
            <a:r>
              <a:rPr lang="en-US" sz="1000" dirty="0">
                <a:solidFill>
                  <a:schemeClr val="bg2">
                    <a:lumMod val="75000"/>
                    <a:lumOff val="25000"/>
                  </a:schemeClr>
                </a:solidFill>
                <a:latin typeface="Segoe UI Semilight" panose="020B0402040204020203" pitchFamily="34" charset="0"/>
                <a:cs typeface="Segoe UI Semilight" panose="020B0402040204020203" pitchFamily="34" charset="0"/>
              </a:rPr>
              <a:t>Mya</a:t>
            </a:r>
          </a:p>
        </p:txBody>
      </p:sp>
      <p:sp>
        <p:nvSpPr>
          <p:cNvPr id="51" name="TextBox 50">
            <a:extLst>
              <a:ext uri="{FF2B5EF4-FFF2-40B4-BE49-F238E27FC236}">
                <a16:creationId xmlns:a16="http://schemas.microsoft.com/office/drawing/2014/main" id="{4EF02F5B-B250-7F4D-9F1A-46B47C2D8539}"/>
              </a:ext>
            </a:extLst>
          </p:cNvPr>
          <p:cNvSpPr txBox="1"/>
          <p:nvPr/>
        </p:nvSpPr>
        <p:spPr>
          <a:xfrm>
            <a:off x="12849101" y="1246909"/>
            <a:ext cx="184731" cy="369332"/>
          </a:xfrm>
          <a:prstGeom prst="rect">
            <a:avLst/>
          </a:prstGeom>
          <a:noFill/>
        </p:spPr>
        <p:txBody>
          <a:bodyPr wrap="none" rtlCol="0">
            <a:spAutoFit/>
          </a:bodyPr>
          <a:lstStyle/>
          <a:p>
            <a:endParaRPr lang="en-US" dirty="0"/>
          </a:p>
        </p:txBody>
      </p:sp>
      <p:pic>
        <p:nvPicPr>
          <p:cNvPr id="53" name="Picture 52" descr="Graphical user interface, text&#10;&#10;Description automatically generated">
            <a:extLst>
              <a:ext uri="{FF2B5EF4-FFF2-40B4-BE49-F238E27FC236}">
                <a16:creationId xmlns:a16="http://schemas.microsoft.com/office/drawing/2014/main" id="{4186816E-14BD-0F40-8A68-380E7B844137}"/>
              </a:ext>
            </a:extLst>
          </p:cNvPr>
          <p:cNvPicPr>
            <a:picLocks noChangeAspect="1"/>
          </p:cNvPicPr>
          <p:nvPr/>
        </p:nvPicPr>
        <p:blipFill rotWithShape="1">
          <a:blip r:embed="rId7"/>
          <a:srcRect l="-115" r="2073" b="2433"/>
          <a:stretch/>
        </p:blipFill>
        <p:spPr>
          <a:xfrm>
            <a:off x="2953097" y="141767"/>
            <a:ext cx="9146754" cy="6691133"/>
          </a:xfrm>
          <a:prstGeom prst="rect">
            <a:avLst/>
          </a:prstGeom>
        </p:spPr>
      </p:pic>
      <p:sp>
        <p:nvSpPr>
          <p:cNvPr id="31" name="Rectangle 30">
            <a:extLst>
              <a:ext uri="{FF2B5EF4-FFF2-40B4-BE49-F238E27FC236}">
                <a16:creationId xmlns:a16="http://schemas.microsoft.com/office/drawing/2014/main" id="{5F84F425-27BD-E94D-92C3-F180975457C5}"/>
              </a:ext>
            </a:extLst>
          </p:cNvPr>
          <p:cNvSpPr/>
          <p:nvPr/>
        </p:nvSpPr>
        <p:spPr>
          <a:xfrm>
            <a:off x="137160" y="6670964"/>
            <a:ext cx="519424" cy="103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114796-AF48-7446-A1B6-EF2F031732BA}"/>
              </a:ext>
            </a:extLst>
          </p:cNvPr>
          <p:cNvSpPr txBox="1"/>
          <p:nvPr/>
        </p:nvSpPr>
        <p:spPr>
          <a:xfrm flipH="1">
            <a:off x="92149" y="6608511"/>
            <a:ext cx="2215338" cy="215444"/>
          </a:xfrm>
          <a:prstGeom prst="rect">
            <a:avLst/>
          </a:prstGeom>
          <a:noFill/>
        </p:spPr>
        <p:txBody>
          <a:bodyPr wrap="square" rtlCol="0">
            <a:spAutoFit/>
          </a:bodyPr>
          <a:lstStyle/>
          <a:p>
            <a:r>
              <a:rPr lang="en-US" sz="800" dirty="0">
                <a:solidFill>
                  <a:schemeClr val="tx2"/>
                </a:solidFill>
                <a:latin typeface="Segoe UI Semilight" panose="020B0402040204020203" pitchFamily="34" charset="0"/>
                <a:cs typeface="Segoe UI Semilight" panose="020B0402040204020203" pitchFamily="34" charset="0"/>
              </a:rPr>
              <a:t>any other relevant experience?</a:t>
            </a:r>
          </a:p>
        </p:txBody>
      </p:sp>
      <p:sp>
        <p:nvSpPr>
          <p:cNvPr id="35" name="TextBox 34">
            <a:extLst>
              <a:ext uri="{FF2B5EF4-FFF2-40B4-BE49-F238E27FC236}">
                <a16:creationId xmlns:a16="http://schemas.microsoft.com/office/drawing/2014/main" id="{2B95C520-7C21-4184-BD97-8C5D900B0CCF}"/>
              </a:ext>
            </a:extLst>
          </p:cNvPr>
          <p:cNvSpPr txBox="1"/>
          <p:nvPr/>
        </p:nvSpPr>
        <p:spPr>
          <a:xfrm>
            <a:off x="3721423" y="991713"/>
            <a:ext cx="3790140" cy="369332"/>
          </a:xfrm>
          <a:prstGeom prst="rect">
            <a:avLst/>
          </a:prstGeom>
          <a:noFill/>
        </p:spPr>
        <p:txBody>
          <a:bodyPr wrap="none" rtlCol="0">
            <a:spAutoFit/>
          </a:bodyPr>
          <a:lstStyle/>
          <a:p>
            <a:r>
              <a:rPr lang="en-US" b="1" dirty="0">
                <a:solidFill>
                  <a:schemeClr val="bg2">
                    <a:lumMod val="75000"/>
                    <a:lumOff val="25000"/>
                  </a:schemeClr>
                </a:solidFill>
                <a:latin typeface="Segoe UI Semibold" panose="020B0502040204020203" pitchFamily="34" charset="0"/>
                <a:cs typeface="Segoe UI Semibold" panose="020B0502040204020203" pitchFamily="34" charset="0"/>
              </a:rPr>
              <a:t>Row Your Bot Gently to the Screen</a:t>
            </a:r>
          </a:p>
        </p:txBody>
      </p:sp>
      <p:sp>
        <p:nvSpPr>
          <p:cNvPr id="37" name="TextBox 36">
            <a:extLst>
              <a:ext uri="{FF2B5EF4-FFF2-40B4-BE49-F238E27FC236}">
                <a16:creationId xmlns:a16="http://schemas.microsoft.com/office/drawing/2014/main" id="{D1C14CC1-058D-4682-9F2C-52072B07A5F8}"/>
              </a:ext>
            </a:extLst>
          </p:cNvPr>
          <p:cNvSpPr txBox="1"/>
          <p:nvPr/>
        </p:nvSpPr>
        <p:spPr>
          <a:xfrm>
            <a:off x="3721422" y="1659546"/>
            <a:ext cx="7569429" cy="3104889"/>
          </a:xfrm>
          <a:prstGeom prst="rect">
            <a:avLst/>
          </a:prstGeom>
          <a:noFill/>
        </p:spPr>
        <p:txBody>
          <a:bodyPr wrap="square" rtlCol="0">
            <a:spAutoFit/>
          </a:bodyPr>
          <a:lstStyle/>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Yahoo bots stemmed from an experimental bot that acted as a personal assistant. As an original team member, I imitated a bot that imitated a person to assist users with everything from making restaurant reservations to shopping for presents. In short, there was no bot.</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After gathering enough conversation data, the process of machine learning began by defining user intents, mostly through query tagging. The assistant bot was implemented from this effort and at this stage, I acted as an agent, taking over the bot when it didn’t understand a query or got stuck in a loop.</a:t>
            </a:r>
          </a:p>
          <a:p>
            <a:pPr>
              <a:lnSpc>
                <a:spcPct val="150000"/>
              </a:lnSpc>
            </a:pPr>
            <a:endPar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endParaRPr>
          </a:p>
          <a:p>
            <a:pPr>
              <a:lnSpc>
                <a:spcPct val="150000"/>
              </a:lnSpc>
            </a:pPr>
            <a:r>
              <a:rPr lang="en-US" sz="1200" spc="40" dirty="0">
                <a:solidFill>
                  <a:schemeClr val="bg2">
                    <a:lumMod val="75000"/>
                    <a:lumOff val="25000"/>
                  </a:schemeClr>
                </a:solidFill>
                <a:latin typeface="Segoe UI Semilight" panose="020B0402040204020203" pitchFamily="34" charset="0"/>
                <a:cs typeface="Segoe UI Semilight" panose="020B0402040204020203" pitchFamily="34" charset="0"/>
              </a:rPr>
              <a:t>The assistant bot splintered into several different bots soon after, performing specialized functions. Each bot required a unique voice, tailoring to its targeted demographic. The goal was to create a positive experience using personality, not just successful story arcs and bot functions.</a:t>
            </a:r>
          </a:p>
        </p:txBody>
      </p:sp>
      <p:sp>
        <p:nvSpPr>
          <p:cNvPr id="65" name="TextBox 64">
            <a:extLst>
              <a:ext uri="{FF2B5EF4-FFF2-40B4-BE49-F238E27FC236}">
                <a16:creationId xmlns:a16="http://schemas.microsoft.com/office/drawing/2014/main" id="{9E092FFF-2C16-422F-9079-DD94F64D0554}"/>
              </a:ext>
            </a:extLst>
          </p:cNvPr>
          <p:cNvSpPr txBox="1"/>
          <p:nvPr/>
        </p:nvSpPr>
        <p:spPr>
          <a:xfrm>
            <a:off x="601233" y="840757"/>
            <a:ext cx="923351"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Hi Michael !!!</a:t>
            </a:r>
          </a:p>
        </p:txBody>
      </p:sp>
      <p:grpSp>
        <p:nvGrpSpPr>
          <p:cNvPr id="66" name="Group 65">
            <a:extLst>
              <a:ext uri="{FF2B5EF4-FFF2-40B4-BE49-F238E27FC236}">
                <a16:creationId xmlns:a16="http://schemas.microsoft.com/office/drawing/2014/main" id="{A9C7D5D2-6CED-48CC-9216-3C7F77DAF5F7}"/>
              </a:ext>
            </a:extLst>
          </p:cNvPr>
          <p:cNvGrpSpPr/>
          <p:nvPr/>
        </p:nvGrpSpPr>
        <p:grpSpPr>
          <a:xfrm flipH="1">
            <a:off x="145557" y="746667"/>
            <a:ext cx="2095211" cy="428920"/>
            <a:chOff x="786917" y="1089669"/>
            <a:chExt cx="1996260" cy="254334"/>
          </a:xfrm>
        </p:grpSpPr>
        <p:sp>
          <p:nvSpPr>
            <p:cNvPr id="67" name="Rounded Rectangle 60">
              <a:extLst>
                <a:ext uri="{FF2B5EF4-FFF2-40B4-BE49-F238E27FC236}">
                  <a16:creationId xmlns:a16="http://schemas.microsoft.com/office/drawing/2014/main" id="{E4C7BBC3-2A6F-40A9-AD44-02840FAAD7CB}"/>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FD23313D-6187-464D-94CF-0951435E04B5}"/>
                </a:ext>
              </a:extLst>
            </p:cNvPr>
            <p:cNvSpPr txBox="1"/>
            <p:nvPr/>
          </p:nvSpPr>
          <p:spPr>
            <a:xfrm>
              <a:off x="786917" y="1100310"/>
              <a:ext cx="1897201" cy="19370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Hi! I’m Mya, Michael Yen’s assistant. What’s your name?</a:t>
              </a:r>
            </a:p>
          </p:txBody>
        </p:sp>
        <p:pic>
          <p:nvPicPr>
            <p:cNvPr id="69" name="Graphic 68">
              <a:extLst>
                <a:ext uri="{FF2B5EF4-FFF2-40B4-BE49-F238E27FC236}">
                  <a16:creationId xmlns:a16="http://schemas.microsoft.com/office/drawing/2014/main" id="{9988A307-64D1-4F53-8C08-5D6ECCE92E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84115" y="1209822"/>
              <a:ext cx="99062" cy="134181"/>
            </a:xfrm>
            <a:prstGeom prst="rect">
              <a:avLst/>
            </a:prstGeom>
          </p:spPr>
        </p:pic>
      </p:grpSp>
      <p:grpSp>
        <p:nvGrpSpPr>
          <p:cNvPr id="78" name="Group 77">
            <a:extLst>
              <a:ext uri="{FF2B5EF4-FFF2-40B4-BE49-F238E27FC236}">
                <a16:creationId xmlns:a16="http://schemas.microsoft.com/office/drawing/2014/main" id="{C22B401E-E311-4389-B0E3-CEBBDADF3B36}"/>
              </a:ext>
            </a:extLst>
          </p:cNvPr>
          <p:cNvGrpSpPr/>
          <p:nvPr/>
        </p:nvGrpSpPr>
        <p:grpSpPr>
          <a:xfrm flipH="1">
            <a:off x="154144" y="1682905"/>
            <a:ext cx="2074254" cy="836475"/>
            <a:chOff x="786917" y="1089669"/>
            <a:chExt cx="1976292" cy="255789"/>
          </a:xfrm>
        </p:grpSpPr>
        <p:sp>
          <p:nvSpPr>
            <p:cNvPr id="79" name="Rounded Rectangle 60">
              <a:extLst>
                <a:ext uri="{FF2B5EF4-FFF2-40B4-BE49-F238E27FC236}">
                  <a16:creationId xmlns:a16="http://schemas.microsoft.com/office/drawing/2014/main" id="{A35F47B4-BB5B-4FB7-9B18-68DD7F5EEBD7}"/>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9FF061FB-AFBE-4265-9AE6-08E5C1EF6844}"/>
                </a:ext>
              </a:extLst>
            </p:cNvPr>
            <p:cNvSpPr txBox="1"/>
            <p:nvPr/>
          </p:nvSpPr>
          <p:spPr>
            <a:xfrm>
              <a:off x="786917" y="1100310"/>
              <a:ext cx="1897201" cy="239996"/>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It’s a pleasure to meet you Mx. Smiley! I can help you navigate through Michael’s portfolio while he builds other bots. What would you like to know first?</a:t>
              </a:r>
            </a:p>
          </p:txBody>
        </p:sp>
        <p:pic>
          <p:nvPicPr>
            <p:cNvPr id="81" name="Graphic 80">
              <a:extLst>
                <a:ext uri="{FF2B5EF4-FFF2-40B4-BE49-F238E27FC236}">
                  <a16:creationId xmlns:a16="http://schemas.microsoft.com/office/drawing/2014/main" id="{2774E149-ECFF-4A63-AB25-7FFAD5E2C7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5046" y="1253130"/>
              <a:ext cx="68163" cy="92328"/>
            </a:xfrm>
            <a:prstGeom prst="rect">
              <a:avLst/>
            </a:prstGeom>
          </p:spPr>
        </p:pic>
      </p:grpSp>
      <p:grpSp>
        <p:nvGrpSpPr>
          <p:cNvPr id="82" name="Group 81">
            <a:extLst>
              <a:ext uri="{FF2B5EF4-FFF2-40B4-BE49-F238E27FC236}">
                <a16:creationId xmlns:a16="http://schemas.microsoft.com/office/drawing/2014/main" id="{84B739AB-D7BB-4B83-80C1-564605920408}"/>
              </a:ext>
            </a:extLst>
          </p:cNvPr>
          <p:cNvGrpSpPr/>
          <p:nvPr/>
        </p:nvGrpSpPr>
        <p:grpSpPr>
          <a:xfrm>
            <a:off x="656583" y="2643487"/>
            <a:ext cx="2093547" cy="433539"/>
            <a:chOff x="1720552" y="1089669"/>
            <a:chExt cx="1039950" cy="254334"/>
          </a:xfrm>
        </p:grpSpPr>
        <p:sp>
          <p:nvSpPr>
            <p:cNvPr id="83" name="Rounded Rectangle 40">
              <a:extLst>
                <a:ext uri="{FF2B5EF4-FFF2-40B4-BE49-F238E27FC236}">
                  <a16:creationId xmlns:a16="http://schemas.microsoft.com/office/drawing/2014/main" id="{1DA9D11B-E4CD-4681-A8F8-FA1EA388CFB5}"/>
                </a:ext>
              </a:extLst>
            </p:cNvPr>
            <p:cNvSpPr/>
            <p:nvPr/>
          </p:nvSpPr>
          <p:spPr>
            <a:xfrm>
              <a:off x="1720552" y="1089669"/>
              <a:ext cx="1013093" cy="254334"/>
            </a:xfrm>
            <a:prstGeom prst="roundRect">
              <a:avLst>
                <a:gd name="adj" fmla="val 19358"/>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E3BCD2E0-E205-4618-A53C-D59FD4923417}"/>
                </a:ext>
              </a:extLst>
            </p:cNvPr>
            <p:cNvSpPr txBox="1"/>
            <p:nvPr/>
          </p:nvSpPr>
          <p:spPr>
            <a:xfrm>
              <a:off x="1720553" y="1100310"/>
              <a:ext cx="1014658" cy="216667"/>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Thanks Mya! Can you tell me a little about Michael?</a:t>
              </a:r>
            </a:p>
          </p:txBody>
        </p:sp>
        <p:pic>
          <p:nvPicPr>
            <p:cNvPr id="85" name="Graphic 84">
              <a:extLst>
                <a:ext uri="{FF2B5EF4-FFF2-40B4-BE49-F238E27FC236}">
                  <a16:creationId xmlns:a16="http://schemas.microsoft.com/office/drawing/2014/main" id="{AEEAF045-7226-4481-A5E7-905AFF97FC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9851" y="1264477"/>
              <a:ext cx="60651" cy="78717"/>
            </a:xfrm>
            <a:prstGeom prst="rect">
              <a:avLst/>
            </a:prstGeom>
          </p:spPr>
        </p:pic>
      </p:grpSp>
      <p:grpSp>
        <p:nvGrpSpPr>
          <p:cNvPr id="86" name="Group 85">
            <a:extLst>
              <a:ext uri="{FF2B5EF4-FFF2-40B4-BE49-F238E27FC236}">
                <a16:creationId xmlns:a16="http://schemas.microsoft.com/office/drawing/2014/main" id="{99352B7E-5B9C-49A3-89DC-2EFA45EFD731}"/>
              </a:ext>
            </a:extLst>
          </p:cNvPr>
          <p:cNvGrpSpPr/>
          <p:nvPr/>
        </p:nvGrpSpPr>
        <p:grpSpPr>
          <a:xfrm flipH="1">
            <a:off x="149099" y="3201133"/>
            <a:ext cx="2074254" cy="433539"/>
            <a:chOff x="786917" y="1089669"/>
            <a:chExt cx="1976292" cy="255789"/>
          </a:xfrm>
        </p:grpSpPr>
        <p:sp>
          <p:nvSpPr>
            <p:cNvPr id="87" name="Rounded Rectangle 60">
              <a:extLst>
                <a:ext uri="{FF2B5EF4-FFF2-40B4-BE49-F238E27FC236}">
                  <a16:creationId xmlns:a16="http://schemas.microsoft.com/office/drawing/2014/main" id="{EF891C0E-1A5A-45BD-9380-2CAFB9ECCA1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2B75EAF6-52E1-4C1F-8860-D57913A45D3F}"/>
                </a:ext>
              </a:extLst>
            </p:cNvPr>
            <p:cNvSpPr txBox="1"/>
            <p:nvPr/>
          </p:nvSpPr>
          <p:spPr>
            <a:xfrm>
              <a:off x="786917" y="1100310"/>
              <a:ext cx="1897201" cy="112939"/>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Sure thing! Here’s a little blurb about Michael and bots. </a:t>
              </a:r>
            </a:p>
          </p:txBody>
        </p:sp>
        <p:pic>
          <p:nvPicPr>
            <p:cNvPr id="89" name="Graphic 88">
              <a:extLst>
                <a:ext uri="{FF2B5EF4-FFF2-40B4-BE49-F238E27FC236}">
                  <a16:creationId xmlns:a16="http://schemas.microsoft.com/office/drawing/2014/main" id="{6A2CCD31-2D5A-4380-86AC-C2CD449C1D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5046" y="1253130"/>
              <a:ext cx="68163" cy="92328"/>
            </a:xfrm>
            <a:prstGeom prst="rect">
              <a:avLst/>
            </a:prstGeom>
          </p:spPr>
        </p:pic>
      </p:grpSp>
      <p:grpSp>
        <p:nvGrpSpPr>
          <p:cNvPr id="90" name="Group 89">
            <a:extLst>
              <a:ext uri="{FF2B5EF4-FFF2-40B4-BE49-F238E27FC236}">
                <a16:creationId xmlns:a16="http://schemas.microsoft.com/office/drawing/2014/main" id="{445A80D4-4275-4B62-A59B-D1B6250E43BF}"/>
              </a:ext>
            </a:extLst>
          </p:cNvPr>
          <p:cNvGrpSpPr/>
          <p:nvPr/>
        </p:nvGrpSpPr>
        <p:grpSpPr>
          <a:xfrm>
            <a:off x="644763" y="3758779"/>
            <a:ext cx="2093547" cy="270939"/>
            <a:chOff x="1720552" y="1089669"/>
            <a:chExt cx="1039950" cy="254334"/>
          </a:xfrm>
        </p:grpSpPr>
        <p:sp>
          <p:nvSpPr>
            <p:cNvPr id="91" name="Rounded Rectangle 40">
              <a:extLst>
                <a:ext uri="{FF2B5EF4-FFF2-40B4-BE49-F238E27FC236}">
                  <a16:creationId xmlns:a16="http://schemas.microsoft.com/office/drawing/2014/main" id="{20FCF276-3440-4BFE-BC92-D9E0B3697E4F}"/>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19BDA4A5-8A93-48AE-A060-FF74C6C7F49E}"/>
                </a:ext>
              </a:extLst>
            </p:cNvPr>
            <p:cNvSpPr txBox="1"/>
            <p:nvPr/>
          </p:nvSpPr>
          <p:spPr>
            <a:xfrm>
              <a:off x="1720553" y="1100310"/>
              <a:ext cx="1014658" cy="216685"/>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tell me about his work on bots</a:t>
              </a:r>
            </a:p>
          </p:txBody>
        </p:sp>
        <p:pic>
          <p:nvPicPr>
            <p:cNvPr id="93" name="Graphic 92">
              <a:extLst>
                <a:ext uri="{FF2B5EF4-FFF2-40B4-BE49-F238E27FC236}">
                  <a16:creationId xmlns:a16="http://schemas.microsoft.com/office/drawing/2014/main" id="{C7AF4274-F1D5-40F8-89CA-0C4B2E6090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9851" y="1264477"/>
              <a:ext cx="60651" cy="78717"/>
            </a:xfrm>
            <a:prstGeom prst="rect">
              <a:avLst/>
            </a:prstGeom>
          </p:spPr>
        </p:pic>
      </p:grpSp>
      <p:grpSp>
        <p:nvGrpSpPr>
          <p:cNvPr id="94" name="Group 93">
            <a:extLst>
              <a:ext uri="{FF2B5EF4-FFF2-40B4-BE49-F238E27FC236}">
                <a16:creationId xmlns:a16="http://schemas.microsoft.com/office/drawing/2014/main" id="{79A93D00-9009-43C5-A868-994DEED396DD}"/>
              </a:ext>
            </a:extLst>
          </p:cNvPr>
          <p:cNvGrpSpPr/>
          <p:nvPr/>
        </p:nvGrpSpPr>
        <p:grpSpPr>
          <a:xfrm flipH="1">
            <a:off x="154144" y="4153825"/>
            <a:ext cx="2074254" cy="571729"/>
            <a:chOff x="786917" y="1089669"/>
            <a:chExt cx="1976292" cy="255789"/>
          </a:xfrm>
        </p:grpSpPr>
        <p:sp>
          <p:nvSpPr>
            <p:cNvPr id="95" name="Rounded Rectangle 60">
              <a:extLst>
                <a:ext uri="{FF2B5EF4-FFF2-40B4-BE49-F238E27FC236}">
                  <a16:creationId xmlns:a16="http://schemas.microsoft.com/office/drawing/2014/main" id="{735C13A2-46C4-41F6-8E9F-E64920F52709}"/>
                </a:ext>
              </a:extLst>
            </p:cNvPr>
            <p:cNvSpPr/>
            <p:nvPr/>
          </p:nvSpPr>
          <p:spPr>
            <a:xfrm>
              <a:off x="786936" y="1089669"/>
              <a:ext cx="1946711" cy="254334"/>
            </a:xfrm>
            <a:prstGeom prst="roundRect">
              <a:avLst>
                <a:gd name="adj" fmla="val 13454"/>
              </a:avLst>
            </a:prstGeom>
            <a:solidFill>
              <a:srgbClr val="E4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7B73AF4-8ED4-40EF-B9DD-01E12AE27799}"/>
                </a:ext>
              </a:extLst>
            </p:cNvPr>
            <p:cNvSpPr txBox="1"/>
            <p:nvPr/>
          </p:nvSpPr>
          <p:spPr>
            <a:xfrm>
              <a:off x="786917" y="1100310"/>
              <a:ext cx="1897201" cy="227201"/>
            </a:xfrm>
            <a:prstGeom prst="rect">
              <a:avLst/>
            </a:prstGeom>
            <a:noFill/>
          </p:spPr>
          <p:txBody>
            <a:bodyPr wrap="square" rtlCol="0">
              <a:spAutoFit/>
            </a:bodyPr>
            <a:lstStyle/>
            <a:p>
              <a:r>
                <a:rPr lang="en-US" sz="900" dirty="0">
                  <a:solidFill>
                    <a:schemeClr val="tx2"/>
                  </a:solidFill>
                  <a:latin typeface="Segoe UI Semilight" panose="020B0402040204020203" pitchFamily="34" charset="0"/>
                  <a:cs typeface="Segoe UI Semilight" panose="020B0402040204020203" pitchFamily="34" charset="0"/>
                </a:rPr>
                <a:t>Got bots on your mind, do you? Here’s a brief summary of what Michael has done.</a:t>
              </a:r>
            </a:p>
          </p:txBody>
        </p:sp>
        <p:pic>
          <p:nvPicPr>
            <p:cNvPr id="97" name="Graphic 96">
              <a:extLst>
                <a:ext uri="{FF2B5EF4-FFF2-40B4-BE49-F238E27FC236}">
                  <a16:creationId xmlns:a16="http://schemas.microsoft.com/office/drawing/2014/main" id="{ECA3E6AB-55B3-4ED9-BB7E-47A6B57252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5046" y="1253130"/>
              <a:ext cx="68163" cy="92328"/>
            </a:xfrm>
            <a:prstGeom prst="rect">
              <a:avLst/>
            </a:prstGeom>
          </p:spPr>
        </p:pic>
      </p:grpSp>
      <p:grpSp>
        <p:nvGrpSpPr>
          <p:cNvPr id="103" name="Group 102">
            <a:extLst>
              <a:ext uri="{FF2B5EF4-FFF2-40B4-BE49-F238E27FC236}">
                <a16:creationId xmlns:a16="http://schemas.microsoft.com/office/drawing/2014/main" id="{5D15BB1E-9178-6B4C-872D-6E7482411EC2}"/>
              </a:ext>
            </a:extLst>
          </p:cNvPr>
          <p:cNvGrpSpPr/>
          <p:nvPr/>
        </p:nvGrpSpPr>
        <p:grpSpPr>
          <a:xfrm>
            <a:off x="0" y="4820404"/>
            <a:ext cx="2838090" cy="1732303"/>
            <a:chOff x="-8" y="4818617"/>
            <a:chExt cx="2838090" cy="1732303"/>
          </a:xfrm>
        </p:grpSpPr>
        <p:pic>
          <p:nvPicPr>
            <p:cNvPr id="104" name="Picture 103" descr="Graphical user interface, text, application, chat or text message&#10;&#10;Description automatically generated">
              <a:extLst>
                <a:ext uri="{FF2B5EF4-FFF2-40B4-BE49-F238E27FC236}">
                  <a16:creationId xmlns:a16="http://schemas.microsoft.com/office/drawing/2014/main" id="{F6C0536B-F67A-A849-9888-36E71B86D2F7}"/>
                </a:ext>
              </a:extLst>
            </p:cNvPr>
            <p:cNvPicPr>
              <a:picLocks noChangeAspect="1"/>
            </p:cNvPicPr>
            <p:nvPr/>
          </p:nvPicPr>
          <p:blipFill rotWithShape="1">
            <a:blip r:embed="rId10">
              <a:alphaModFix amt="85000"/>
            </a:blip>
            <a:srcRect t="15087" b="-1"/>
            <a:stretch/>
          </p:blipFill>
          <p:spPr>
            <a:xfrm>
              <a:off x="0" y="4822210"/>
              <a:ext cx="2838075" cy="1728710"/>
            </a:xfrm>
            <a:prstGeom prst="rect">
              <a:avLst/>
            </a:prstGeom>
          </p:spPr>
        </p:pic>
        <p:cxnSp>
          <p:nvCxnSpPr>
            <p:cNvPr id="105" name="Straight Connector 104">
              <a:extLst>
                <a:ext uri="{FF2B5EF4-FFF2-40B4-BE49-F238E27FC236}">
                  <a16:creationId xmlns:a16="http://schemas.microsoft.com/office/drawing/2014/main" id="{4F99AB7E-B007-604F-BEBB-D5810A612A78}"/>
                </a:ext>
              </a:extLst>
            </p:cNvPr>
            <p:cNvCxnSpPr>
              <a:cxnSpLocks/>
            </p:cNvCxnSpPr>
            <p:nvPr/>
          </p:nvCxnSpPr>
          <p:spPr>
            <a:xfrm flipH="1">
              <a:off x="-8" y="4818617"/>
              <a:ext cx="2838090" cy="0"/>
            </a:xfrm>
            <a:prstGeom prst="line">
              <a:avLst/>
            </a:prstGeom>
            <a:ln>
              <a:solidFill>
                <a:srgbClr val="D7D7D8"/>
              </a:solidFill>
            </a:ln>
          </p:spPr>
          <p:style>
            <a:lnRef idx="1">
              <a:schemeClr val="accent1"/>
            </a:lnRef>
            <a:fillRef idx="0">
              <a:schemeClr val="accent1"/>
            </a:fillRef>
            <a:effectRef idx="0">
              <a:schemeClr val="accent1"/>
            </a:effectRef>
            <a:fontRef idx="minor">
              <a:schemeClr val="tx1"/>
            </a:fontRef>
          </p:style>
        </p:cxnSp>
      </p:grpSp>
      <p:pic>
        <p:nvPicPr>
          <p:cNvPr id="52" name="Green screen chat effect" descr="Green screen chat effect">
            <a:hlinkClick r:id="" action="ppaction://media"/>
            <a:extLst>
              <a:ext uri="{FF2B5EF4-FFF2-40B4-BE49-F238E27FC236}">
                <a16:creationId xmlns:a16="http://schemas.microsoft.com/office/drawing/2014/main" id="{E90B6DCC-8ED7-8649-A526-C2ABD7F33BCD}"/>
              </a:ext>
            </a:extLst>
          </p:cNvPr>
          <p:cNvPicPr>
            <a:picLocks noChangeAspect="1"/>
          </p:cNvPicPr>
          <p:nvPr>
            <a:audioFile r:link="rId1"/>
            <p:extLst>
              <p:ext uri="{DAA4B4D4-6D71-4841-9C94-3DE7FCFB9230}">
                <p14:media xmlns:p14="http://schemas.microsoft.com/office/powerpoint/2010/main" r:embed="rId2">
                  <p14:trim end="3478.2237"/>
                </p14:media>
              </p:ext>
            </p:extLst>
          </p:nvPr>
        </p:nvPicPr>
        <p:blipFill>
          <a:blip r:embed="rId11"/>
          <a:stretch>
            <a:fillRect/>
          </a:stretch>
        </p:blipFill>
        <p:spPr>
          <a:xfrm>
            <a:off x="10438720" y="5715263"/>
            <a:ext cx="812800" cy="812800"/>
          </a:xfrm>
          <a:prstGeom prst="rect">
            <a:avLst/>
          </a:prstGeom>
        </p:spPr>
      </p:pic>
      <p:grpSp>
        <p:nvGrpSpPr>
          <p:cNvPr id="54" name="Group 53">
            <a:extLst>
              <a:ext uri="{FF2B5EF4-FFF2-40B4-BE49-F238E27FC236}">
                <a16:creationId xmlns:a16="http://schemas.microsoft.com/office/drawing/2014/main" id="{0D52DFF2-93B4-4B20-8BAE-F969535E9D1F}"/>
              </a:ext>
            </a:extLst>
          </p:cNvPr>
          <p:cNvGrpSpPr/>
          <p:nvPr/>
        </p:nvGrpSpPr>
        <p:grpSpPr>
          <a:xfrm>
            <a:off x="1784794" y="1241194"/>
            <a:ext cx="916594" cy="255040"/>
            <a:chOff x="1720552" y="1089669"/>
            <a:chExt cx="1047480" cy="255040"/>
          </a:xfrm>
        </p:grpSpPr>
        <p:sp>
          <p:nvSpPr>
            <p:cNvPr id="63" name="Rounded Rectangle 40">
              <a:extLst>
                <a:ext uri="{FF2B5EF4-FFF2-40B4-BE49-F238E27FC236}">
                  <a16:creationId xmlns:a16="http://schemas.microsoft.com/office/drawing/2014/main" id="{75FBE5F2-59A4-4F61-B1F7-4700737AC225}"/>
                </a:ext>
              </a:extLst>
            </p:cNvPr>
            <p:cNvSpPr/>
            <p:nvPr/>
          </p:nvSpPr>
          <p:spPr>
            <a:xfrm>
              <a:off x="1720552" y="1089669"/>
              <a:ext cx="1013093" cy="254334"/>
            </a:xfrm>
            <a:prstGeom prst="roundRect">
              <a:avLst>
                <a:gd name="adj" fmla="val 50000"/>
              </a:avLst>
            </a:prstGeom>
            <a:solidFill>
              <a:srgbClr val="339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B3AFB9D1-CB35-463B-BF18-84B6D3600580}"/>
                </a:ext>
              </a:extLst>
            </p:cNvPr>
            <p:cNvSpPr txBox="1"/>
            <p:nvPr/>
          </p:nvSpPr>
          <p:spPr>
            <a:xfrm>
              <a:off x="1825012" y="1100310"/>
              <a:ext cx="910198" cy="230832"/>
            </a:xfrm>
            <a:prstGeom prst="rect">
              <a:avLst/>
            </a:prstGeom>
            <a:noFill/>
          </p:spPr>
          <p:txBody>
            <a:bodyPr wrap="square" rtlCol="0">
              <a:spAutoFit/>
            </a:bodyPr>
            <a:lstStyle/>
            <a:p>
              <a:r>
                <a:rPr lang="en-US" sz="900" dirty="0">
                  <a:latin typeface="Segoe UI Semilight" panose="020B0402040204020203" pitchFamily="34" charset="0"/>
                  <a:cs typeface="Segoe UI Semilight" panose="020B0402040204020203" pitchFamily="34" charset="0"/>
                </a:rPr>
                <a:t>Mx. Smiley </a:t>
              </a:r>
            </a:p>
          </p:txBody>
        </p:sp>
        <p:pic>
          <p:nvPicPr>
            <p:cNvPr id="70" name="Graphic 69">
              <a:extLst>
                <a:ext uri="{FF2B5EF4-FFF2-40B4-BE49-F238E27FC236}">
                  <a16:creationId xmlns:a16="http://schemas.microsoft.com/office/drawing/2014/main" id="{CB92F660-6CD2-4096-BBE2-8222C900C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8970" y="1210528"/>
              <a:ext cx="99062" cy="134181"/>
            </a:xfrm>
            <a:prstGeom prst="rect">
              <a:avLst/>
            </a:prstGeom>
          </p:spPr>
        </p:pic>
      </p:grpSp>
    </p:spTree>
    <p:extLst>
      <p:ext uri="{BB962C8B-B14F-4D97-AF65-F5344CB8AC3E}">
        <p14:creationId xmlns:p14="http://schemas.microsoft.com/office/powerpoint/2010/main" val="11374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3606</TotalTime>
  <Words>6896</Words>
  <Application>Microsoft Office PowerPoint</Application>
  <PresentationFormat>Widescreen</PresentationFormat>
  <Paragraphs>893</Paragraphs>
  <Slides>42</Slides>
  <Notes>32</Notes>
  <HiddenSlides>0</HiddenSlides>
  <MMClips>33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Century Gothic</vt:lpstr>
      <vt:lpstr>Segoe UI</vt:lpstr>
      <vt:lpstr>Segoe UI Semibold</vt:lpstr>
      <vt:lpstr>Segoe UI Semilight</vt:lpstr>
      <vt:lpstr>Wingdings 2</vt:lpstr>
      <vt:lpstr>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a person or a bot?</dc:title>
  <dc:creator>michaeljsyen@gmail.com</dc:creator>
  <cp:lastModifiedBy>Michael Yen</cp:lastModifiedBy>
  <cp:revision>252</cp:revision>
  <dcterms:created xsi:type="dcterms:W3CDTF">2021-03-03T18:47:47Z</dcterms:created>
  <dcterms:modified xsi:type="dcterms:W3CDTF">2021-04-09T23:19:05Z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03e2fe1-4846-4393-8cf2-1bc71a04fd88_Enabled">
    <vt:lpwstr>true</vt:lpwstr>
  </property>
  <property fmtid="{D5CDD505-2E9C-101B-9397-08002B2CF9AE}" pid="3" name="MSIP_Label_703e2fe1-4846-4393-8cf2-1bc71a04fd88_SetDate">
    <vt:lpwstr>2021-03-07T18:41:27Z</vt:lpwstr>
  </property>
  <property fmtid="{D5CDD505-2E9C-101B-9397-08002B2CF9AE}" pid="4" name="MSIP_Label_703e2fe1-4846-4393-8cf2-1bc71a04fd88_Method">
    <vt:lpwstr>Privileged</vt:lpwstr>
  </property>
  <property fmtid="{D5CDD505-2E9C-101B-9397-08002B2CF9AE}" pid="5" name="MSIP_Label_703e2fe1-4846-4393-8cf2-1bc71a04fd88_Name">
    <vt:lpwstr>703e2fe1-4846-4393-8cf2-1bc71a04fd88</vt:lpwstr>
  </property>
  <property fmtid="{D5CDD505-2E9C-101B-9397-08002B2CF9AE}" pid="6" name="MSIP_Label_703e2fe1-4846-4393-8cf2-1bc71a04fd88_SiteId">
    <vt:lpwstr>41ff26dc-250f-4b13-8981-739be8610c21</vt:lpwstr>
  </property>
  <property fmtid="{D5CDD505-2E9C-101B-9397-08002B2CF9AE}" pid="7" name="MSIP_Label_703e2fe1-4846-4393-8cf2-1bc71a04fd88_ActionId">
    <vt:lpwstr>17685e61-c160-4513-81ee-4f26aa82c662</vt:lpwstr>
  </property>
  <property fmtid="{D5CDD505-2E9C-101B-9397-08002B2CF9AE}" pid="8" name="MSIP_Label_703e2fe1-4846-4393-8cf2-1bc71a04fd88_ContentBits">
    <vt:lpwstr>0</vt:lpwstr>
  </property>
</Properties>
</file>